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Roboto Slab"/>
      <p:regular r:id="rId15"/>
      <p:bold r:id="rId16"/>
    </p:embeddedFon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jme7HbIawGqvD9JwWo41pZ3Dri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20" Type="http://schemas.openxmlformats.org/officeDocument/2006/relationships/font" Target="fonts/Roboto-boldItalic.fntdata"/><Relationship Id="rId21"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Slab-regular.fntdata"/><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font" Target="fonts/RobotoSlab-bold.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11"/>
          <p:cNvSpPr/>
          <p:nvPr>
            <p:ph idx="2" type="pic"/>
          </p:nvPr>
        </p:nvSpPr>
        <p:spPr>
          <a:xfrm>
            <a:off x="0" y="0"/>
            <a:ext cx="12192000"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72" name="Shape 72"/>
        <p:cNvGrpSpPr/>
        <p:nvPr/>
      </p:nvGrpSpPr>
      <p:grpSpPr>
        <a:xfrm>
          <a:off x="0" y="0"/>
          <a:ext cx="0" cy="0"/>
          <a:chOff x="0" y="0"/>
          <a:chExt cx="0" cy="0"/>
        </a:xfrm>
      </p:grpSpPr>
      <p:sp>
        <p:nvSpPr>
          <p:cNvPr id="73" name="Google Shape;73;p24"/>
          <p:cNvSpPr/>
          <p:nvPr>
            <p:ph idx="2" type="pic"/>
          </p:nvPr>
        </p:nvSpPr>
        <p:spPr>
          <a:xfrm>
            <a:off x="5441950" y="2743200"/>
            <a:ext cx="3278188" cy="203993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74" name="Shape 74"/>
        <p:cNvGrpSpPr/>
        <p:nvPr/>
      </p:nvGrpSpPr>
      <p:grpSpPr>
        <a:xfrm>
          <a:off x="0" y="0"/>
          <a:ext cx="0" cy="0"/>
          <a:chOff x="0" y="0"/>
          <a:chExt cx="0" cy="0"/>
        </a:xfrm>
      </p:grpSpPr>
      <p:sp>
        <p:nvSpPr>
          <p:cNvPr id="75" name="Google Shape;75;p25"/>
          <p:cNvSpPr/>
          <p:nvPr>
            <p:ph idx="2" type="pic"/>
          </p:nvPr>
        </p:nvSpPr>
        <p:spPr>
          <a:xfrm>
            <a:off x="4337050" y="2486025"/>
            <a:ext cx="2867025" cy="17621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76" name="Shape 76"/>
        <p:cNvGrpSpPr/>
        <p:nvPr/>
      </p:nvGrpSpPr>
      <p:grpSpPr>
        <a:xfrm>
          <a:off x="0" y="0"/>
          <a:ext cx="0" cy="0"/>
          <a:chOff x="0" y="0"/>
          <a:chExt cx="0" cy="0"/>
        </a:xfrm>
      </p:grpSpPr>
      <p:sp>
        <p:nvSpPr>
          <p:cNvPr id="77" name="Google Shape;77;p26"/>
          <p:cNvSpPr/>
          <p:nvPr>
            <p:ph idx="2" type="pic"/>
          </p:nvPr>
        </p:nvSpPr>
        <p:spPr>
          <a:xfrm>
            <a:off x="5095875" y="2765502"/>
            <a:ext cx="3502025" cy="219702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78" name="Shape 78"/>
        <p:cNvGrpSpPr/>
        <p:nvPr/>
      </p:nvGrpSpPr>
      <p:grpSpPr>
        <a:xfrm>
          <a:off x="0" y="0"/>
          <a:ext cx="0" cy="0"/>
          <a:chOff x="0" y="0"/>
          <a:chExt cx="0" cy="0"/>
        </a:xfrm>
      </p:grpSpPr>
      <p:sp>
        <p:nvSpPr>
          <p:cNvPr id="79" name="Google Shape;79;p27"/>
          <p:cNvSpPr/>
          <p:nvPr>
            <p:ph idx="2" type="pic"/>
          </p:nvPr>
        </p:nvSpPr>
        <p:spPr>
          <a:xfrm>
            <a:off x="8107363" y="2018371"/>
            <a:ext cx="2374900" cy="316640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80" name="Shape 80"/>
        <p:cNvGrpSpPr/>
        <p:nvPr/>
      </p:nvGrpSpPr>
      <p:grpSpPr>
        <a:xfrm>
          <a:off x="0" y="0"/>
          <a:ext cx="0" cy="0"/>
          <a:chOff x="0" y="0"/>
          <a:chExt cx="0" cy="0"/>
        </a:xfrm>
      </p:grpSpPr>
      <p:sp>
        <p:nvSpPr>
          <p:cNvPr id="81" name="Google Shape;81;p28"/>
          <p:cNvSpPr/>
          <p:nvPr>
            <p:ph idx="2" type="pic"/>
          </p:nvPr>
        </p:nvSpPr>
        <p:spPr>
          <a:xfrm>
            <a:off x="4806950" y="2085975"/>
            <a:ext cx="1427163" cy="25304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28"/>
          <p:cNvSpPr/>
          <p:nvPr>
            <p:ph idx="3" type="pic"/>
          </p:nvPr>
        </p:nvSpPr>
        <p:spPr>
          <a:xfrm>
            <a:off x="6492875" y="3846513"/>
            <a:ext cx="622300" cy="74771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83" name="Shape 83"/>
        <p:cNvGrpSpPr/>
        <p:nvPr/>
      </p:nvGrpSpPr>
      <p:grpSpPr>
        <a:xfrm>
          <a:off x="0" y="0"/>
          <a:ext cx="0" cy="0"/>
          <a:chOff x="0" y="0"/>
          <a:chExt cx="0" cy="0"/>
        </a:xfrm>
      </p:grpSpPr>
      <p:sp>
        <p:nvSpPr>
          <p:cNvPr id="84" name="Google Shape;84;p29"/>
          <p:cNvSpPr/>
          <p:nvPr>
            <p:ph idx="2" type="pic"/>
          </p:nvPr>
        </p:nvSpPr>
        <p:spPr>
          <a:xfrm>
            <a:off x="5203855" y="1684829"/>
            <a:ext cx="1828713" cy="323630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29"/>
          <p:cNvSpPr/>
          <p:nvPr>
            <p:ph idx="3" type="pic"/>
          </p:nvPr>
        </p:nvSpPr>
        <p:spPr>
          <a:xfrm>
            <a:off x="7301433" y="1684829"/>
            <a:ext cx="1828713" cy="323630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29"/>
          <p:cNvSpPr/>
          <p:nvPr>
            <p:ph idx="4" type="pic"/>
          </p:nvPr>
        </p:nvSpPr>
        <p:spPr>
          <a:xfrm>
            <a:off x="9399011" y="1684829"/>
            <a:ext cx="1828713" cy="323630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87" name="Shape 87"/>
        <p:cNvGrpSpPr/>
        <p:nvPr/>
      </p:nvGrpSpPr>
      <p:grpSpPr>
        <a:xfrm>
          <a:off x="0" y="0"/>
          <a:ext cx="0" cy="0"/>
          <a:chOff x="0" y="0"/>
          <a:chExt cx="0" cy="0"/>
        </a:xfrm>
      </p:grpSpPr>
      <p:sp>
        <p:nvSpPr>
          <p:cNvPr id="88" name="Google Shape;88;p30"/>
          <p:cNvSpPr/>
          <p:nvPr>
            <p:ph idx="2" type="pic"/>
          </p:nvPr>
        </p:nvSpPr>
        <p:spPr>
          <a:xfrm>
            <a:off x="5865106" y="803932"/>
            <a:ext cx="1440000" cy="144000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30"/>
          <p:cNvSpPr/>
          <p:nvPr>
            <p:ph idx="3" type="pic"/>
          </p:nvPr>
        </p:nvSpPr>
        <p:spPr>
          <a:xfrm>
            <a:off x="5865106" y="2706305"/>
            <a:ext cx="1440000" cy="144000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30"/>
          <p:cNvSpPr/>
          <p:nvPr>
            <p:ph idx="4" type="pic"/>
          </p:nvPr>
        </p:nvSpPr>
        <p:spPr>
          <a:xfrm>
            <a:off x="5865106" y="4608678"/>
            <a:ext cx="1440000" cy="144000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91" name="Shape 91"/>
        <p:cNvGrpSpPr/>
        <p:nvPr/>
      </p:nvGrpSpPr>
      <p:grpSpPr>
        <a:xfrm>
          <a:off x="0" y="0"/>
          <a:ext cx="0" cy="0"/>
          <a:chOff x="0" y="0"/>
          <a:chExt cx="0" cy="0"/>
        </a:xfrm>
      </p:grpSpPr>
      <p:sp>
        <p:nvSpPr>
          <p:cNvPr id="92" name="Google Shape;92;p31"/>
          <p:cNvSpPr/>
          <p:nvPr>
            <p:ph idx="2" type="pic"/>
          </p:nvPr>
        </p:nvSpPr>
        <p:spPr>
          <a:xfrm>
            <a:off x="4694346" y="1819932"/>
            <a:ext cx="1440000" cy="144000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31"/>
          <p:cNvSpPr/>
          <p:nvPr>
            <p:ph idx="3" type="pic"/>
          </p:nvPr>
        </p:nvSpPr>
        <p:spPr>
          <a:xfrm>
            <a:off x="7236706" y="1819932"/>
            <a:ext cx="1440000" cy="144000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31"/>
          <p:cNvSpPr/>
          <p:nvPr>
            <p:ph idx="4" type="pic"/>
          </p:nvPr>
        </p:nvSpPr>
        <p:spPr>
          <a:xfrm>
            <a:off x="9779066" y="1819932"/>
            <a:ext cx="1440000" cy="1440000"/>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95" name="Shape 95"/>
        <p:cNvGrpSpPr/>
        <p:nvPr/>
      </p:nvGrpSpPr>
      <p:grpSpPr>
        <a:xfrm>
          <a:off x="0" y="0"/>
          <a:ext cx="0" cy="0"/>
          <a:chOff x="0" y="0"/>
          <a:chExt cx="0" cy="0"/>
        </a:xfrm>
      </p:grpSpPr>
      <p:sp>
        <p:nvSpPr>
          <p:cNvPr id="96" name="Google Shape;96;p32"/>
          <p:cNvSpPr/>
          <p:nvPr>
            <p:ph idx="2" type="pic"/>
          </p:nvPr>
        </p:nvSpPr>
        <p:spPr>
          <a:xfrm>
            <a:off x="0" y="0"/>
            <a:ext cx="4224528"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97" name="Shape 97"/>
        <p:cNvGrpSpPr/>
        <p:nvPr/>
      </p:nvGrpSpPr>
      <p:grpSpPr>
        <a:xfrm>
          <a:off x="0" y="0"/>
          <a:ext cx="0" cy="0"/>
          <a:chOff x="0" y="0"/>
          <a:chExt cx="0" cy="0"/>
        </a:xfrm>
      </p:grpSpPr>
      <p:sp>
        <p:nvSpPr>
          <p:cNvPr id="98" name="Google Shape;98;p33"/>
          <p:cNvSpPr/>
          <p:nvPr>
            <p:ph idx="2" type="pic"/>
          </p:nvPr>
        </p:nvSpPr>
        <p:spPr>
          <a:xfrm>
            <a:off x="7967472" y="0"/>
            <a:ext cx="4224528"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9" name="Shape 99"/>
        <p:cNvGrpSpPr/>
        <p:nvPr/>
      </p:nvGrpSpPr>
      <p:grpSpPr>
        <a:xfrm>
          <a:off x="0" y="0"/>
          <a:ext cx="0" cy="0"/>
          <a:chOff x="0" y="0"/>
          <a:chExt cx="0" cy="0"/>
        </a:xfrm>
      </p:grpSpPr>
      <p:sp>
        <p:nvSpPr>
          <p:cNvPr id="100" name="Google Shape;100;p34"/>
          <p:cNvSpPr/>
          <p:nvPr>
            <p:ph idx="2" type="pic"/>
          </p:nvPr>
        </p:nvSpPr>
        <p:spPr>
          <a:xfrm>
            <a:off x="5777956" y="1571183"/>
            <a:ext cx="3548667" cy="35555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1" name="Shape 101"/>
        <p:cNvGrpSpPr/>
        <p:nvPr/>
      </p:nvGrpSpPr>
      <p:grpSpPr>
        <a:xfrm>
          <a:off x="0" y="0"/>
          <a:ext cx="0" cy="0"/>
          <a:chOff x="0" y="0"/>
          <a:chExt cx="0" cy="0"/>
        </a:xfrm>
      </p:grpSpPr>
      <p:sp>
        <p:nvSpPr>
          <p:cNvPr id="102" name="Google Shape;102;p35"/>
          <p:cNvSpPr/>
          <p:nvPr>
            <p:ph idx="2" type="pic"/>
          </p:nvPr>
        </p:nvSpPr>
        <p:spPr>
          <a:xfrm>
            <a:off x="4614530" y="0"/>
            <a:ext cx="7577470"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03" name="Shape 103"/>
        <p:cNvGrpSpPr/>
        <p:nvPr/>
      </p:nvGrpSpPr>
      <p:grpSpPr>
        <a:xfrm>
          <a:off x="0" y="0"/>
          <a:ext cx="0" cy="0"/>
          <a:chOff x="0" y="0"/>
          <a:chExt cx="0" cy="0"/>
        </a:xfrm>
      </p:grpSpPr>
      <p:sp>
        <p:nvSpPr>
          <p:cNvPr id="104" name="Google Shape;104;p36"/>
          <p:cNvSpPr/>
          <p:nvPr>
            <p:ph idx="2" type="pic"/>
          </p:nvPr>
        </p:nvSpPr>
        <p:spPr>
          <a:xfrm>
            <a:off x="4452837" y="913916"/>
            <a:ext cx="1782762" cy="182928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36"/>
          <p:cNvSpPr/>
          <p:nvPr>
            <p:ph idx="3" type="pic"/>
          </p:nvPr>
        </p:nvSpPr>
        <p:spPr>
          <a:xfrm>
            <a:off x="4452837" y="2895116"/>
            <a:ext cx="1782762" cy="324221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36"/>
          <p:cNvSpPr/>
          <p:nvPr>
            <p:ph idx="4" type="pic"/>
          </p:nvPr>
        </p:nvSpPr>
        <p:spPr>
          <a:xfrm>
            <a:off x="6372045" y="913916"/>
            <a:ext cx="1782762" cy="275918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36"/>
          <p:cNvSpPr/>
          <p:nvPr>
            <p:ph idx="5" type="pic"/>
          </p:nvPr>
        </p:nvSpPr>
        <p:spPr>
          <a:xfrm>
            <a:off x="6372044" y="3840513"/>
            <a:ext cx="4574447" cy="229681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1" name="Google Shape;111;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2" name="Google Shape;1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5" name="Shape 115"/>
        <p:cNvGrpSpPr/>
        <p:nvPr/>
      </p:nvGrpSpPr>
      <p:grpSpPr>
        <a:xfrm>
          <a:off x="0" y="0"/>
          <a:ext cx="0" cy="0"/>
          <a:chOff x="0" y="0"/>
          <a:chExt cx="0" cy="0"/>
        </a:xfrm>
      </p:grpSpPr>
      <p:sp>
        <p:nvSpPr>
          <p:cNvPr id="116" name="Google Shape;116;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8" name="Google Shape;118;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9" name="Google Shape;11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21" name="Shape 21"/>
        <p:cNvGrpSpPr/>
        <p:nvPr/>
      </p:nvGrpSpPr>
      <p:grpSpPr>
        <a:xfrm>
          <a:off x="0" y="0"/>
          <a:ext cx="0" cy="0"/>
          <a:chOff x="0" y="0"/>
          <a:chExt cx="0" cy="0"/>
        </a:xfrm>
      </p:grpSpPr>
      <p:sp>
        <p:nvSpPr>
          <p:cNvPr id="22" name="Google Shape;22;p13"/>
          <p:cNvSpPr/>
          <p:nvPr>
            <p:ph idx="2" type="pic"/>
          </p:nvPr>
        </p:nvSpPr>
        <p:spPr>
          <a:xfrm flipH="1">
            <a:off x="-1693890" y="0"/>
            <a:ext cx="8294558" cy="6858000"/>
          </a:xfrm>
          <a:prstGeom prst="parallelogram">
            <a:avLst>
              <a:gd fmla="val 25000"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 name="Shape 122"/>
        <p:cNvGrpSpPr/>
        <p:nvPr/>
      </p:nvGrpSpPr>
      <p:grpSpPr>
        <a:xfrm>
          <a:off x="0" y="0"/>
          <a:ext cx="0" cy="0"/>
          <a:chOff x="0" y="0"/>
          <a:chExt cx="0" cy="0"/>
        </a:xfrm>
      </p:grpSpPr>
      <p:sp>
        <p:nvSpPr>
          <p:cNvPr id="123" name="Google Shape;12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8" name="Shape 128"/>
        <p:cNvGrpSpPr/>
        <p:nvPr/>
      </p:nvGrpSpPr>
      <p:grpSpPr>
        <a:xfrm>
          <a:off x="0" y="0"/>
          <a:ext cx="0" cy="0"/>
          <a:chOff x="0" y="0"/>
          <a:chExt cx="0" cy="0"/>
        </a:xfrm>
      </p:grpSpPr>
      <p:sp>
        <p:nvSpPr>
          <p:cNvPr id="129" name="Google Shape;129;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34" name="Shape 134"/>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135" name="Shape 135"/>
        <p:cNvGrpSpPr/>
        <p:nvPr/>
      </p:nvGrpSpPr>
      <p:grpSpPr>
        <a:xfrm>
          <a:off x="0" y="0"/>
          <a:ext cx="0" cy="0"/>
          <a:chOff x="0" y="0"/>
          <a:chExt cx="0" cy="0"/>
        </a:xfrm>
      </p:grpSpPr>
      <p:sp>
        <p:nvSpPr>
          <p:cNvPr id="136" name="Google Shape;136;p42"/>
          <p:cNvSpPr/>
          <p:nvPr>
            <p:ph idx="2" type="pic"/>
          </p:nvPr>
        </p:nvSpPr>
        <p:spPr>
          <a:xfrm>
            <a:off x="1311276" y="377825"/>
            <a:ext cx="3801030" cy="5008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Custom Layout">
  <p:cSld name="60_Custom Layout">
    <p:spTree>
      <p:nvGrpSpPr>
        <p:cNvPr id="137" name="Shape 137"/>
        <p:cNvGrpSpPr/>
        <p:nvPr/>
      </p:nvGrpSpPr>
      <p:grpSpPr>
        <a:xfrm>
          <a:off x="0" y="0"/>
          <a:ext cx="0" cy="0"/>
          <a:chOff x="0" y="0"/>
          <a:chExt cx="0" cy="0"/>
        </a:xfrm>
      </p:grpSpPr>
      <p:sp>
        <p:nvSpPr>
          <p:cNvPr id="138" name="Google Shape;138;p43"/>
          <p:cNvSpPr/>
          <p:nvPr>
            <p:ph idx="2" type="pic"/>
          </p:nvPr>
        </p:nvSpPr>
        <p:spPr>
          <a:xfrm>
            <a:off x="1580720" y="1212850"/>
            <a:ext cx="3408793" cy="4492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39" name="Shape 139"/>
        <p:cNvGrpSpPr/>
        <p:nvPr/>
      </p:nvGrpSpPr>
      <p:grpSpPr>
        <a:xfrm>
          <a:off x="0" y="0"/>
          <a:ext cx="0" cy="0"/>
          <a:chOff x="0" y="0"/>
          <a:chExt cx="0" cy="0"/>
        </a:xfrm>
      </p:grpSpPr>
      <p:sp>
        <p:nvSpPr>
          <p:cNvPr id="140" name="Google Shape;140;p44"/>
          <p:cNvSpPr/>
          <p:nvPr>
            <p:ph idx="2" type="pic"/>
          </p:nvPr>
        </p:nvSpPr>
        <p:spPr>
          <a:xfrm>
            <a:off x="0" y="0"/>
            <a:ext cx="4091553"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141" name="Shape 141"/>
        <p:cNvGrpSpPr/>
        <p:nvPr/>
      </p:nvGrpSpPr>
      <p:grpSpPr>
        <a:xfrm>
          <a:off x="0" y="0"/>
          <a:ext cx="0" cy="0"/>
          <a:chOff x="0" y="0"/>
          <a:chExt cx="0" cy="0"/>
        </a:xfrm>
      </p:grpSpPr>
      <p:sp>
        <p:nvSpPr>
          <p:cNvPr id="142" name="Google Shape;142;p45"/>
          <p:cNvSpPr/>
          <p:nvPr>
            <p:ph idx="2" type="pic"/>
          </p:nvPr>
        </p:nvSpPr>
        <p:spPr>
          <a:xfrm>
            <a:off x="0" y="0"/>
            <a:ext cx="4992624"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43" name="Shape 143"/>
        <p:cNvGrpSpPr/>
        <p:nvPr/>
      </p:nvGrpSpPr>
      <p:grpSpPr>
        <a:xfrm>
          <a:off x="0" y="0"/>
          <a:ext cx="0" cy="0"/>
          <a:chOff x="0" y="0"/>
          <a:chExt cx="0" cy="0"/>
        </a:xfrm>
      </p:grpSpPr>
      <p:sp>
        <p:nvSpPr>
          <p:cNvPr id="144" name="Google Shape;144;p46"/>
          <p:cNvSpPr/>
          <p:nvPr>
            <p:ph idx="2" type="pic"/>
          </p:nvPr>
        </p:nvSpPr>
        <p:spPr>
          <a:xfrm>
            <a:off x="3784479" y="0"/>
            <a:ext cx="4091553"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45" name="Shape 145"/>
        <p:cNvGrpSpPr/>
        <p:nvPr/>
      </p:nvGrpSpPr>
      <p:grpSpPr>
        <a:xfrm>
          <a:off x="0" y="0"/>
          <a:ext cx="0" cy="0"/>
          <a:chOff x="0" y="0"/>
          <a:chExt cx="0" cy="0"/>
        </a:xfrm>
      </p:grpSpPr>
      <p:sp>
        <p:nvSpPr>
          <p:cNvPr id="146" name="Google Shape;146;p47"/>
          <p:cNvSpPr/>
          <p:nvPr>
            <p:ph idx="2" type="pic"/>
          </p:nvPr>
        </p:nvSpPr>
        <p:spPr>
          <a:xfrm>
            <a:off x="5005953" y="0"/>
            <a:ext cx="7186047"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147" name="Shape 147"/>
        <p:cNvGrpSpPr/>
        <p:nvPr/>
      </p:nvGrpSpPr>
      <p:grpSpPr>
        <a:xfrm>
          <a:off x="0" y="0"/>
          <a:ext cx="0" cy="0"/>
          <a:chOff x="0" y="0"/>
          <a:chExt cx="0" cy="0"/>
        </a:xfrm>
      </p:grpSpPr>
      <p:sp>
        <p:nvSpPr>
          <p:cNvPr id="148" name="Google Shape;148;p48"/>
          <p:cNvSpPr/>
          <p:nvPr>
            <p:ph idx="2" type="pic"/>
          </p:nvPr>
        </p:nvSpPr>
        <p:spPr>
          <a:xfrm>
            <a:off x="0" y="0"/>
            <a:ext cx="12192000" cy="288268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3" name="Shape 23"/>
        <p:cNvGrpSpPr/>
        <p:nvPr/>
      </p:nvGrpSpPr>
      <p:grpSpPr>
        <a:xfrm>
          <a:off x="0" y="0"/>
          <a:ext cx="0" cy="0"/>
          <a:chOff x="0" y="0"/>
          <a:chExt cx="0" cy="0"/>
        </a:xfrm>
      </p:grpSpPr>
      <p:sp>
        <p:nvSpPr>
          <p:cNvPr id="24" name="Google Shape;24;p14"/>
          <p:cNvSpPr/>
          <p:nvPr>
            <p:ph idx="2" type="pic"/>
          </p:nvPr>
        </p:nvSpPr>
        <p:spPr>
          <a:xfrm>
            <a:off x="0" y="0"/>
            <a:ext cx="5809129"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149" name="Shape 149"/>
        <p:cNvGrpSpPr/>
        <p:nvPr/>
      </p:nvGrpSpPr>
      <p:grpSpPr>
        <a:xfrm>
          <a:off x="0" y="0"/>
          <a:ext cx="0" cy="0"/>
          <a:chOff x="0" y="0"/>
          <a:chExt cx="0" cy="0"/>
        </a:xfrm>
      </p:grpSpPr>
      <p:sp>
        <p:nvSpPr>
          <p:cNvPr id="150" name="Google Shape;150;p49"/>
          <p:cNvSpPr/>
          <p:nvPr>
            <p:ph idx="2" type="pic"/>
          </p:nvPr>
        </p:nvSpPr>
        <p:spPr>
          <a:xfrm>
            <a:off x="5315918" y="0"/>
            <a:ext cx="3254645"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1" name="Shape 151"/>
        <p:cNvGrpSpPr/>
        <p:nvPr/>
      </p:nvGrpSpPr>
      <p:grpSpPr>
        <a:xfrm>
          <a:off x="0" y="0"/>
          <a:ext cx="0" cy="0"/>
          <a:chOff x="0" y="0"/>
          <a:chExt cx="0" cy="0"/>
        </a:xfrm>
      </p:grpSpPr>
      <p:sp>
        <p:nvSpPr>
          <p:cNvPr id="152" name="Google Shape;152;p50"/>
          <p:cNvSpPr/>
          <p:nvPr>
            <p:ph idx="2" type="pic"/>
          </p:nvPr>
        </p:nvSpPr>
        <p:spPr>
          <a:xfrm>
            <a:off x="5028523" y="2057517"/>
            <a:ext cx="2156051" cy="2155108"/>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153" name="Shape 153"/>
        <p:cNvGrpSpPr/>
        <p:nvPr/>
      </p:nvGrpSpPr>
      <p:grpSpPr>
        <a:xfrm>
          <a:off x="0" y="0"/>
          <a:ext cx="0" cy="0"/>
          <a:chOff x="0" y="0"/>
          <a:chExt cx="0" cy="0"/>
        </a:xfrm>
      </p:grpSpPr>
      <p:sp>
        <p:nvSpPr>
          <p:cNvPr id="154" name="Google Shape;154;p51"/>
          <p:cNvSpPr/>
          <p:nvPr>
            <p:ph idx="2" type="pic"/>
          </p:nvPr>
        </p:nvSpPr>
        <p:spPr>
          <a:xfrm>
            <a:off x="5606321" y="0"/>
            <a:ext cx="8294558" cy="6858000"/>
          </a:xfrm>
          <a:prstGeom prst="parallelogram">
            <a:avLst>
              <a:gd fmla="val 25000" name="adj"/>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155" name="Shape 155"/>
        <p:cNvGrpSpPr/>
        <p:nvPr/>
      </p:nvGrpSpPr>
      <p:grpSpPr>
        <a:xfrm>
          <a:off x="0" y="0"/>
          <a:ext cx="0" cy="0"/>
          <a:chOff x="0" y="0"/>
          <a:chExt cx="0" cy="0"/>
        </a:xfrm>
      </p:grpSpPr>
      <p:sp>
        <p:nvSpPr>
          <p:cNvPr id="156" name="Google Shape;156;p52"/>
          <p:cNvSpPr/>
          <p:nvPr>
            <p:ph idx="2" type="pic"/>
          </p:nvPr>
        </p:nvSpPr>
        <p:spPr>
          <a:xfrm>
            <a:off x="9643948" y="2979795"/>
            <a:ext cx="987552" cy="98755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52"/>
          <p:cNvSpPr/>
          <p:nvPr>
            <p:ph idx="3" type="pic"/>
          </p:nvPr>
        </p:nvSpPr>
        <p:spPr>
          <a:xfrm>
            <a:off x="7313761" y="2979795"/>
            <a:ext cx="987552" cy="98755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158" name="Shape 158"/>
        <p:cNvGrpSpPr/>
        <p:nvPr/>
      </p:nvGrpSpPr>
      <p:grpSpPr>
        <a:xfrm>
          <a:off x="0" y="0"/>
          <a:ext cx="0" cy="0"/>
          <a:chOff x="0" y="0"/>
          <a:chExt cx="0" cy="0"/>
        </a:xfrm>
      </p:grpSpPr>
      <p:sp>
        <p:nvSpPr>
          <p:cNvPr id="159" name="Google Shape;159;p53"/>
          <p:cNvSpPr/>
          <p:nvPr>
            <p:ph idx="2" type="pic"/>
          </p:nvPr>
        </p:nvSpPr>
        <p:spPr>
          <a:xfrm>
            <a:off x="1770461" y="2979795"/>
            <a:ext cx="987552" cy="987552"/>
          </a:xfrm>
          <a:prstGeom prst="ellipse">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53"/>
          <p:cNvSpPr/>
          <p:nvPr>
            <p:ph idx="3" type="pic"/>
          </p:nvPr>
        </p:nvSpPr>
        <p:spPr>
          <a:xfrm>
            <a:off x="4434382" y="2979795"/>
            <a:ext cx="987552" cy="987552"/>
          </a:xfrm>
          <a:prstGeom prst="ellipse">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53"/>
          <p:cNvSpPr/>
          <p:nvPr>
            <p:ph idx="4" type="pic"/>
          </p:nvPr>
        </p:nvSpPr>
        <p:spPr>
          <a:xfrm>
            <a:off x="7098303" y="2979795"/>
            <a:ext cx="987552" cy="987552"/>
          </a:xfrm>
          <a:prstGeom prst="ellipse">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53"/>
          <p:cNvSpPr/>
          <p:nvPr>
            <p:ph idx="5" type="pic"/>
          </p:nvPr>
        </p:nvSpPr>
        <p:spPr>
          <a:xfrm>
            <a:off x="9762224" y="2979795"/>
            <a:ext cx="987552" cy="987552"/>
          </a:xfrm>
          <a:prstGeom prst="ellipse">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163" name="Shape 163"/>
        <p:cNvGrpSpPr/>
        <p:nvPr/>
      </p:nvGrpSpPr>
      <p:grpSpPr>
        <a:xfrm>
          <a:off x="0" y="0"/>
          <a:ext cx="0" cy="0"/>
          <a:chOff x="0" y="0"/>
          <a:chExt cx="0" cy="0"/>
        </a:xfrm>
      </p:grpSpPr>
      <p:sp>
        <p:nvSpPr>
          <p:cNvPr id="164" name="Google Shape;164;p54"/>
          <p:cNvSpPr/>
          <p:nvPr>
            <p:ph idx="2" type="pic"/>
          </p:nvPr>
        </p:nvSpPr>
        <p:spPr>
          <a:xfrm>
            <a:off x="3430184" y="2979795"/>
            <a:ext cx="987552" cy="98755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54"/>
          <p:cNvSpPr/>
          <p:nvPr>
            <p:ph idx="3" type="pic"/>
          </p:nvPr>
        </p:nvSpPr>
        <p:spPr>
          <a:xfrm>
            <a:off x="1099997" y="2979795"/>
            <a:ext cx="987552" cy="98755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66" name="Shape 166"/>
        <p:cNvGrpSpPr/>
        <p:nvPr/>
      </p:nvGrpSpPr>
      <p:grpSpPr>
        <a:xfrm>
          <a:off x="0" y="0"/>
          <a:ext cx="0" cy="0"/>
          <a:chOff x="0" y="0"/>
          <a:chExt cx="0" cy="0"/>
        </a:xfrm>
      </p:grpSpPr>
      <p:sp>
        <p:nvSpPr>
          <p:cNvPr id="167" name="Google Shape;167;p55"/>
          <p:cNvSpPr/>
          <p:nvPr>
            <p:ph idx="2" type="pic"/>
          </p:nvPr>
        </p:nvSpPr>
        <p:spPr>
          <a:xfrm>
            <a:off x="5612274" y="1670541"/>
            <a:ext cx="987552" cy="98755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55"/>
          <p:cNvSpPr/>
          <p:nvPr>
            <p:ph idx="3" type="pic"/>
          </p:nvPr>
        </p:nvSpPr>
        <p:spPr>
          <a:xfrm>
            <a:off x="5612274" y="3714087"/>
            <a:ext cx="987552" cy="98755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69" name="Shape 169"/>
        <p:cNvGrpSpPr/>
        <p:nvPr/>
      </p:nvGrpSpPr>
      <p:grpSpPr>
        <a:xfrm>
          <a:off x="0" y="0"/>
          <a:ext cx="0" cy="0"/>
          <a:chOff x="0" y="0"/>
          <a:chExt cx="0" cy="0"/>
        </a:xfrm>
      </p:grpSpPr>
      <p:sp>
        <p:nvSpPr>
          <p:cNvPr id="170" name="Google Shape;170;p56"/>
          <p:cNvSpPr/>
          <p:nvPr>
            <p:ph idx="2" type="pic"/>
          </p:nvPr>
        </p:nvSpPr>
        <p:spPr>
          <a:xfrm>
            <a:off x="5612274" y="2970171"/>
            <a:ext cx="987552" cy="98755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171" name="Shape 171"/>
        <p:cNvGrpSpPr/>
        <p:nvPr/>
      </p:nvGrpSpPr>
      <p:grpSpPr>
        <a:xfrm>
          <a:off x="0" y="0"/>
          <a:ext cx="0" cy="0"/>
          <a:chOff x="0" y="0"/>
          <a:chExt cx="0" cy="0"/>
        </a:xfrm>
      </p:grpSpPr>
      <p:sp>
        <p:nvSpPr>
          <p:cNvPr id="172" name="Google Shape;172;p57"/>
          <p:cNvSpPr/>
          <p:nvPr>
            <p:ph idx="2" type="pic"/>
          </p:nvPr>
        </p:nvSpPr>
        <p:spPr>
          <a:xfrm>
            <a:off x="5612274" y="895626"/>
            <a:ext cx="987552" cy="98755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57"/>
          <p:cNvSpPr/>
          <p:nvPr>
            <p:ph idx="3" type="pic"/>
          </p:nvPr>
        </p:nvSpPr>
        <p:spPr>
          <a:xfrm>
            <a:off x="5612274" y="2939172"/>
            <a:ext cx="987552" cy="98755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57"/>
          <p:cNvSpPr/>
          <p:nvPr>
            <p:ph idx="4" type="pic"/>
          </p:nvPr>
        </p:nvSpPr>
        <p:spPr>
          <a:xfrm>
            <a:off x="5612274" y="4982718"/>
            <a:ext cx="987552" cy="98755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75" name="Shape 175"/>
        <p:cNvGrpSpPr/>
        <p:nvPr/>
      </p:nvGrpSpPr>
      <p:grpSpPr>
        <a:xfrm>
          <a:off x="0" y="0"/>
          <a:ext cx="0" cy="0"/>
          <a:chOff x="0" y="0"/>
          <a:chExt cx="0" cy="0"/>
        </a:xfrm>
      </p:grpSpPr>
      <p:sp>
        <p:nvSpPr>
          <p:cNvPr id="176" name="Google Shape;176;p58"/>
          <p:cNvSpPr/>
          <p:nvPr>
            <p:ph idx="2" type="pic"/>
          </p:nvPr>
        </p:nvSpPr>
        <p:spPr>
          <a:xfrm>
            <a:off x="5612274" y="1624496"/>
            <a:ext cx="987552" cy="987552"/>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5" name="Shape 25"/>
        <p:cNvGrpSpPr/>
        <p:nvPr/>
      </p:nvGrpSpPr>
      <p:grpSpPr>
        <a:xfrm>
          <a:off x="0" y="0"/>
          <a:ext cx="0" cy="0"/>
          <a:chOff x="0" y="0"/>
          <a:chExt cx="0" cy="0"/>
        </a:xfrm>
      </p:grpSpPr>
      <p:sp>
        <p:nvSpPr>
          <p:cNvPr id="26" name="Google Shape;26;p15"/>
          <p:cNvSpPr/>
          <p:nvPr>
            <p:ph idx="2" type="pic"/>
          </p:nvPr>
        </p:nvSpPr>
        <p:spPr>
          <a:xfrm>
            <a:off x="7191213" y="0"/>
            <a:ext cx="5000787"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177" name="Shape 177"/>
        <p:cNvGrpSpPr/>
        <p:nvPr/>
      </p:nvGrpSpPr>
      <p:grpSpPr>
        <a:xfrm>
          <a:off x="0" y="0"/>
          <a:ext cx="0" cy="0"/>
          <a:chOff x="0" y="0"/>
          <a:chExt cx="0" cy="0"/>
        </a:xfrm>
      </p:grpSpPr>
      <p:sp>
        <p:nvSpPr>
          <p:cNvPr id="178" name="Google Shape;178;p59"/>
          <p:cNvSpPr/>
          <p:nvPr>
            <p:ph idx="2" type="pic"/>
          </p:nvPr>
        </p:nvSpPr>
        <p:spPr>
          <a:xfrm>
            <a:off x="4106779" y="705852"/>
            <a:ext cx="7355556" cy="343301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179" name="Shape 179"/>
        <p:cNvGrpSpPr/>
        <p:nvPr/>
      </p:nvGrpSpPr>
      <p:grpSpPr>
        <a:xfrm>
          <a:off x="0" y="0"/>
          <a:ext cx="0" cy="0"/>
          <a:chOff x="0" y="0"/>
          <a:chExt cx="0" cy="0"/>
        </a:xfrm>
      </p:grpSpPr>
      <p:sp>
        <p:nvSpPr>
          <p:cNvPr id="180" name="Google Shape;180;p60"/>
          <p:cNvSpPr/>
          <p:nvPr>
            <p:ph idx="2" type="pic"/>
          </p:nvPr>
        </p:nvSpPr>
        <p:spPr>
          <a:xfrm>
            <a:off x="730758" y="620792"/>
            <a:ext cx="6393055" cy="34833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60"/>
          <p:cNvSpPr/>
          <p:nvPr/>
        </p:nvSpPr>
        <p:spPr>
          <a:xfrm>
            <a:off x="7889358" y="0"/>
            <a:ext cx="4302642"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182" name="Shape 182"/>
        <p:cNvGrpSpPr/>
        <p:nvPr/>
      </p:nvGrpSpPr>
      <p:grpSpPr>
        <a:xfrm>
          <a:off x="0" y="0"/>
          <a:ext cx="0" cy="0"/>
          <a:chOff x="0" y="0"/>
          <a:chExt cx="0" cy="0"/>
        </a:xfrm>
      </p:grpSpPr>
      <p:sp>
        <p:nvSpPr>
          <p:cNvPr id="183" name="Google Shape;183;p61"/>
          <p:cNvSpPr/>
          <p:nvPr>
            <p:ph idx="2" type="pic"/>
          </p:nvPr>
        </p:nvSpPr>
        <p:spPr>
          <a:xfrm>
            <a:off x="4080416" y="933059"/>
            <a:ext cx="3477380" cy="235763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61"/>
          <p:cNvSpPr/>
          <p:nvPr>
            <p:ph idx="3" type="pic"/>
          </p:nvPr>
        </p:nvSpPr>
        <p:spPr>
          <a:xfrm>
            <a:off x="4080416" y="3474097"/>
            <a:ext cx="7165717" cy="235763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61"/>
          <p:cNvSpPr/>
          <p:nvPr>
            <p:ph idx="4" type="pic"/>
          </p:nvPr>
        </p:nvSpPr>
        <p:spPr>
          <a:xfrm>
            <a:off x="7768753" y="933058"/>
            <a:ext cx="3477380" cy="235763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p:cSld name="33_Custom Layout">
    <p:spTree>
      <p:nvGrpSpPr>
        <p:cNvPr id="186" name="Shape 186"/>
        <p:cNvGrpSpPr/>
        <p:nvPr/>
      </p:nvGrpSpPr>
      <p:grpSpPr>
        <a:xfrm>
          <a:off x="0" y="0"/>
          <a:ext cx="0" cy="0"/>
          <a:chOff x="0" y="0"/>
          <a:chExt cx="0" cy="0"/>
        </a:xfrm>
      </p:grpSpPr>
      <p:sp>
        <p:nvSpPr>
          <p:cNvPr id="187" name="Google Shape;187;p62"/>
          <p:cNvSpPr/>
          <p:nvPr>
            <p:ph idx="2" type="pic"/>
          </p:nvPr>
        </p:nvSpPr>
        <p:spPr>
          <a:xfrm>
            <a:off x="1243912" y="992155"/>
            <a:ext cx="9747551" cy="484880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188" name="Shape 188"/>
        <p:cNvGrpSpPr/>
        <p:nvPr/>
      </p:nvGrpSpPr>
      <p:grpSpPr>
        <a:xfrm>
          <a:off x="0" y="0"/>
          <a:ext cx="0" cy="0"/>
          <a:chOff x="0" y="0"/>
          <a:chExt cx="0" cy="0"/>
        </a:xfrm>
      </p:grpSpPr>
      <p:sp>
        <p:nvSpPr>
          <p:cNvPr id="189" name="Google Shape;189;p63"/>
          <p:cNvSpPr/>
          <p:nvPr>
            <p:ph idx="2" type="pic"/>
          </p:nvPr>
        </p:nvSpPr>
        <p:spPr>
          <a:xfrm>
            <a:off x="995890" y="1438556"/>
            <a:ext cx="6677119" cy="38528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190" name="Shape 190"/>
        <p:cNvGrpSpPr/>
        <p:nvPr/>
      </p:nvGrpSpPr>
      <p:grpSpPr>
        <a:xfrm>
          <a:off x="0" y="0"/>
          <a:ext cx="0" cy="0"/>
          <a:chOff x="0" y="0"/>
          <a:chExt cx="0" cy="0"/>
        </a:xfrm>
      </p:grpSpPr>
      <p:sp>
        <p:nvSpPr>
          <p:cNvPr id="191" name="Google Shape;191;p64"/>
          <p:cNvSpPr/>
          <p:nvPr>
            <p:ph idx="2" type="pic"/>
          </p:nvPr>
        </p:nvSpPr>
        <p:spPr>
          <a:xfrm>
            <a:off x="634713" y="1378410"/>
            <a:ext cx="2641600" cy="26416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64"/>
          <p:cNvSpPr/>
          <p:nvPr>
            <p:ph idx="3" type="pic"/>
          </p:nvPr>
        </p:nvSpPr>
        <p:spPr>
          <a:xfrm>
            <a:off x="3435109" y="1378410"/>
            <a:ext cx="2641600" cy="26416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 name="Google Shape;193;p64"/>
          <p:cNvSpPr/>
          <p:nvPr>
            <p:ph idx="4" type="pic"/>
          </p:nvPr>
        </p:nvSpPr>
        <p:spPr>
          <a:xfrm>
            <a:off x="6235505" y="1378410"/>
            <a:ext cx="2641600" cy="26416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4" name="Google Shape;194;p64"/>
          <p:cNvSpPr/>
          <p:nvPr>
            <p:ph idx="5" type="pic"/>
          </p:nvPr>
        </p:nvSpPr>
        <p:spPr>
          <a:xfrm>
            <a:off x="9035901" y="1378410"/>
            <a:ext cx="2641600" cy="26416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195" name="Shape 195"/>
        <p:cNvGrpSpPr/>
        <p:nvPr/>
      </p:nvGrpSpPr>
      <p:grpSpPr>
        <a:xfrm>
          <a:off x="0" y="0"/>
          <a:ext cx="0" cy="0"/>
          <a:chOff x="0" y="0"/>
          <a:chExt cx="0" cy="0"/>
        </a:xfrm>
      </p:grpSpPr>
      <p:sp>
        <p:nvSpPr>
          <p:cNvPr id="196" name="Google Shape;196;p65"/>
          <p:cNvSpPr/>
          <p:nvPr>
            <p:ph idx="2" type="pic"/>
          </p:nvPr>
        </p:nvSpPr>
        <p:spPr>
          <a:xfrm>
            <a:off x="7856539" y="1100666"/>
            <a:ext cx="3471862" cy="223519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65"/>
          <p:cNvSpPr/>
          <p:nvPr>
            <p:ph idx="3" type="pic"/>
          </p:nvPr>
        </p:nvSpPr>
        <p:spPr>
          <a:xfrm>
            <a:off x="4266671" y="1100666"/>
            <a:ext cx="3471862" cy="474133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8" name="Google Shape;198;p65"/>
          <p:cNvSpPr/>
          <p:nvPr>
            <p:ph idx="4" type="pic"/>
          </p:nvPr>
        </p:nvSpPr>
        <p:spPr>
          <a:xfrm>
            <a:off x="7856539" y="3471331"/>
            <a:ext cx="3471862" cy="237066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199" name="Shape 199"/>
        <p:cNvGrpSpPr/>
        <p:nvPr/>
      </p:nvGrpSpPr>
      <p:grpSpPr>
        <a:xfrm>
          <a:off x="0" y="0"/>
          <a:ext cx="0" cy="0"/>
          <a:chOff x="0" y="0"/>
          <a:chExt cx="0" cy="0"/>
        </a:xfrm>
      </p:grpSpPr>
      <p:sp>
        <p:nvSpPr>
          <p:cNvPr id="200" name="Google Shape;200;p66"/>
          <p:cNvSpPr/>
          <p:nvPr>
            <p:ph idx="2" type="pic"/>
          </p:nvPr>
        </p:nvSpPr>
        <p:spPr>
          <a:xfrm>
            <a:off x="6942667" y="761999"/>
            <a:ext cx="3864788" cy="24722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1" name="Google Shape;201;p66"/>
          <p:cNvSpPr/>
          <p:nvPr>
            <p:ph idx="3" type="pic"/>
          </p:nvPr>
        </p:nvSpPr>
        <p:spPr>
          <a:xfrm>
            <a:off x="1583265" y="761999"/>
            <a:ext cx="4953000" cy="24722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2" name="Google Shape;202;p66"/>
          <p:cNvSpPr/>
          <p:nvPr>
            <p:ph idx="4" type="pic"/>
          </p:nvPr>
        </p:nvSpPr>
        <p:spPr>
          <a:xfrm>
            <a:off x="6942667" y="3623732"/>
            <a:ext cx="3864788" cy="24722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203" name="Shape 203"/>
        <p:cNvGrpSpPr/>
        <p:nvPr/>
      </p:nvGrpSpPr>
      <p:grpSpPr>
        <a:xfrm>
          <a:off x="0" y="0"/>
          <a:ext cx="0" cy="0"/>
          <a:chOff x="0" y="0"/>
          <a:chExt cx="0" cy="0"/>
        </a:xfrm>
      </p:grpSpPr>
      <p:sp>
        <p:nvSpPr>
          <p:cNvPr id="204" name="Google Shape;204;p67"/>
          <p:cNvSpPr/>
          <p:nvPr>
            <p:ph idx="2" type="pic"/>
          </p:nvPr>
        </p:nvSpPr>
        <p:spPr>
          <a:xfrm>
            <a:off x="4289365" y="931519"/>
            <a:ext cx="6849688" cy="365710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205" name="Shape 205"/>
        <p:cNvGrpSpPr/>
        <p:nvPr/>
      </p:nvGrpSpPr>
      <p:grpSpPr>
        <a:xfrm>
          <a:off x="0" y="0"/>
          <a:ext cx="0" cy="0"/>
          <a:chOff x="0" y="0"/>
          <a:chExt cx="0" cy="0"/>
        </a:xfrm>
      </p:grpSpPr>
      <p:sp>
        <p:nvSpPr>
          <p:cNvPr id="206" name="Google Shape;206;p68"/>
          <p:cNvSpPr/>
          <p:nvPr>
            <p:ph idx="2" type="pic"/>
          </p:nvPr>
        </p:nvSpPr>
        <p:spPr>
          <a:xfrm>
            <a:off x="3081865" y="1507067"/>
            <a:ext cx="2929467" cy="187960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7" name="Google Shape;207;p68"/>
          <p:cNvSpPr/>
          <p:nvPr>
            <p:ph idx="3" type="pic"/>
          </p:nvPr>
        </p:nvSpPr>
        <p:spPr>
          <a:xfrm>
            <a:off x="3081865" y="3539067"/>
            <a:ext cx="2929467" cy="187960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8" name="Google Shape;208;p68"/>
          <p:cNvSpPr/>
          <p:nvPr>
            <p:ph idx="4" type="pic"/>
          </p:nvPr>
        </p:nvSpPr>
        <p:spPr>
          <a:xfrm>
            <a:off x="6163731" y="1507067"/>
            <a:ext cx="2929467" cy="187960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68"/>
          <p:cNvSpPr/>
          <p:nvPr>
            <p:ph idx="5" type="pic"/>
          </p:nvPr>
        </p:nvSpPr>
        <p:spPr>
          <a:xfrm>
            <a:off x="6163731" y="3539067"/>
            <a:ext cx="2929467" cy="187960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27" name="Shape 27"/>
        <p:cNvGrpSpPr/>
        <p:nvPr/>
      </p:nvGrpSpPr>
      <p:grpSpPr>
        <a:xfrm>
          <a:off x="0" y="0"/>
          <a:ext cx="0" cy="0"/>
          <a:chOff x="0" y="0"/>
          <a:chExt cx="0" cy="0"/>
        </a:xfrm>
      </p:grpSpPr>
      <p:sp>
        <p:nvSpPr>
          <p:cNvPr id="28" name="Google Shape;28;p16"/>
          <p:cNvSpPr/>
          <p:nvPr>
            <p:ph idx="2" type="pic"/>
          </p:nvPr>
        </p:nvSpPr>
        <p:spPr>
          <a:xfrm>
            <a:off x="4764504" y="1088408"/>
            <a:ext cx="2671010" cy="484880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210" name="Shape 210"/>
        <p:cNvGrpSpPr/>
        <p:nvPr/>
      </p:nvGrpSpPr>
      <p:grpSpPr>
        <a:xfrm>
          <a:off x="0" y="0"/>
          <a:ext cx="0" cy="0"/>
          <a:chOff x="0" y="0"/>
          <a:chExt cx="0" cy="0"/>
        </a:xfrm>
      </p:grpSpPr>
      <p:sp>
        <p:nvSpPr>
          <p:cNvPr id="211" name="Google Shape;211;p69"/>
          <p:cNvSpPr/>
          <p:nvPr>
            <p:ph idx="2" type="pic"/>
          </p:nvPr>
        </p:nvSpPr>
        <p:spPr>
          <a:xfrm>
            <a:off x="4470400" y="0"/>
            <a:ext cx="7721600"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212" name="Shape 212"/>
        <p:cNvGrpSpPr/>
        <p:nvPr/>
      </p:nvGrpSpPr>
      <p:grpSpPr>
        <a:xfrm>
          <a:off x="0" y="0"/>
          <a:ext cx="0" cy="0"/>
          <a:chOff x="0" y="0"/>
          <a:chExt cx="0" cy="0"/>
        </a:xfrm>
      </p:grpSpPr>
      <p:sp>
        <p:nvSpPr>
          <p:cNvPr id="213" name="Google Shape;213;p70"/>
          <p:cNvSpPr/>
          <p:nvPr>
            <p:ph idx="2" type="pic"/>
          </p:nvPr>
        </p:nvSpPr>
        <p:spPr>
          <a:xfrm>
            <a:off x="974831" y="1100666"/>
            <a:ext cx="3471862" cy="223519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4" name="Google Shape;214;p70"/>
          <p:cNvSpPr/>
          <p:nvPr>
            <p:ph idx="3" type="pic"/>
          </p:nvPr>
        </p:nvSpPr>
        <p:spPr>
          <a:xfrm>
            <a:off x="974831" y="3471331"/>
            <a:ext cx="3471862" cy="237066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70"/>
          <p:cNvSpPr/>
          <p:nvPr>
            <p:ph idx="4" type="pic"/>
          </p:nvPr>
        </p:nvSpPr>
        <p:spPr>
          <a:xfrm>
            <a:off x="7824515" y="1100666"/>
            <a:ext cx="3471862" cy="474133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216" name="Shape 216"/>
        <p:cNvGrpSpPr/>
        <p:nvPr/>
      </p:nvGrpSpPr>
      <p:grpSpPr>
        <a:xfrm>
          <a:off x="0" y="0"/>
          <a:ext cx="0" cy="0"/>
          <a:chOff x="0" y="0"/>
          <a:chExt cx="0" cy="0"/>
        </a:xfrm>
      </p:grpSpPr>
      <p:sp>
        <p:nvSpPr>
          <p:cNvPr id="217" name="Google Shape;217;p71"/>
          <p:cNvSpPr/>
          <p:nvPr>
            <p:ph idx="2" type="pic"/>
          </p:nvPr>
        </p:nvSpPr>
        <p:spPr>
          <a:xfrm>
            <a:off x="495947" y="309967"/>
            <a:ext cx="3130658" cy="303766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71"/>
          <p:cNvSpPr/>
          <p:nvPr>
            <p:ph idx="3" type="pic"/>
          </p:nvPr>
        </p:nvSpPr>
        <p:spPr>
          <a:xfrm>
            <a:off x="495948" y="3500034"/>
            <a:ext cx="3130656" cy="303766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9" name="Google Shape;219;p71"/>
          <p:cNvSpPr/>
          <p:nvPr>
            <p:ph idx="4" type="pic"/>
          </p:nvPr>
        </p:nvSpPr>
        <p:spPr>
          <a:xfrm>
            <a:off x="3748008" y="309966"/>
            <a:ext cx="4543585" cy="303766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0" name="Google Shape;220;p71"/>
          <p:cNvSpPr/>
          <p:nvPr>
            <p:ph idx="5" type="pic"/>
          </p:nvPr>
        </p:nvSpPr>
        <p:spPr>
          <a:xfrm>
            <a:off x="8412995" y="309965"/>
            <a:ext cx="3365717" cy="622773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71"/>
          <p:cNvSpPr/>
          <p:nvPr>
            <p:ph idx="6" type="pic"/>
          </p:nvPr>
        </p:nvSpPr>
        <p:spPr>
          <a:xfrm>
            <a:off x="3748007" y="3500034"/>
            <a:ext cx="4543585" cy="303766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222" name="Shape 222"/>
        <p:cNvGrpSpPr/>
        <p:nvPr/>
      </p:nvGrpSpPr>
      <p:grpSpPr>
        <a:xfrm>
          <a:off x="0" y="0"/>
          <a:ext cx="0" cy="0"/>
          <a:chOff x="0" y="0"/>
          <a:chExt cx="0" cy="0"/>
        </a:xfrm>
      </p:grpSpPr>
      <p:sp>
        <p:nvSpPr>
          <p:cNvPr id="223" name="Google Shape;223;p72"/>
          <p:cNvSpPr/>
          <p:nvPr>
            <p:ph idx="2" type="pic"/>
          </p:nvPr>
        </p:nvSpPr>
        <p:spPr>
          <a:xfrm>
            <a:off x="170482" y="123987"/>
            <a:ext cx="11856202" cy="658677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224" name="Shape 224"/>
        <p:cNvGrpSpPr/>
        <p:nvPr/>
      </p:nvGrpSpPr>
      <p:grpSpPr>
        <a:xfrm>
          <a:off x="0" y="0"/>
          <a:ext cx="0" cy="0"/>
          <a:chOff x="0" y="0"/>
          <a:chExt cx="0" cy="0"/>
        </a:xfrm>
      </p:grpSpPr>
      <p:sp>
        <p:nvSpPr>
          <p:cNvPr id="225" name="Google Shape;225;p73"/>
          <p:cNvSpPr/>
          <p:nvPr>
            <p:ph idx="2" type="pic"/>
          </p:nvPr>
        </p:nvSpPr>
        <p:spPr>
          <a:xfrm>
            <a:off x="177896" y="131064"/>
            <a:ext cx="3290733" cy="328799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73"/>
          <p:cNvSpPr/>
          <p:nvPr>
            <p:ph idx="3" type="pic"/>
          </p:nvPr>
        </p:nvSpPr>
        <p:spPr>
          <a:xfrm>
            <a:off x="4452002" y="3419062"/>
            <a:ext cx="3290733" cy="328799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73"/>
          <p:cNvSpPr/>
          <p:nvPr>
            <p:ph idx="4" type="pic"/>
          </p:nvPr>
        </p:nvSpPr>
        <p:spPr>
          <a:xfrm>
            <a:off x="8726109" y="131064"/>
            <a:ext cx="3290733" cy="328799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228" name="Shape 228"/>
        <p:cNvGrpSpPr/>
        <p:nvPr/>
      </p:nvGrpSpPr>
      <p:grpSpPr>
        <a:xfrm>
          <a:off x="0" y="0"/>
          <a:ext cx="0" cy="0"/>
          <a:chOff x="0" y="0"/>
          <a:chExt cx="0" cy="0"/>
        </a:xfrm>
      </p:grpSpPr>
      <p:sp>
        <p:nvSpPr>
          <p:cNvPr id="229" name="Google Shape;229;p74"/>
          <p:cNvSpPr/>
          <p:nvPr>
            <p:ph idx="2" type="pic"/>
          </p:nvPr>
        </p:nvSpPr>
        <p:spPr>
          <a:xfrm>
            <a:off x="5786202" y="196177"/>
            <a:ext cx="6215649" cy="317661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0" name="Google Shape;230;p74"/>
          <p:cNvSpPr/>
          <p:nvPr>
            <p:ph idx="3" type="pic"/>
          </p:nvPr>
        </p:nvSpPr>
        <p:spPr>
          <a:xfrm>
            <a:off x="5786201" y="3526491"/>
            <a:ext cx="6215649" cy="317661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231" name="Shape 231"/>
        <p:cNvGrpSpPr/>
        <p:nvPr/>
      </p:nvGrpSpPr>
      <p:grpSpPr>
        <a:xfrm>
          <a:off x="0" y="0"/>
          <a:ext cx="0" cy="0"/>
          <a:chOff x="0" y="0"/>
          <a:chExt cx="0" cy="0"/>
        </a:xfrm>
      </p:grpSpPr>
      <p:sp>
        <p:nvSpPr>
          <p:cNvPr id="232" name="Google Shape;232;p75"/>
          <p:cNvSpPr/>
          <p:nvPr>
            <p:ph idx="2" type="pic"/>
          </p:nvPr>
        </p:nvSpPr>
        <p:spPr>
          <a:xfrm>
            <a:off x="2280101" y="2212926"/>
            <a:ext cx="1419071" cy="252462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3" name="Google Shape;233;p75"/>
          <p:cNvSpPr/>
          <p:nvPr>
            <p:ph idx="3" type="pic"/>
          </p:nvPr>
        </p:nvSpPr>
        <p:spPr>
          <a:xfrm>
            <a:off x="1109445" y="2201622"/>
            <a:ext cx="1419071" cy="252462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234" name="Shape 234"/>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235" name="Shape 235"/>
        <p:cNvGrpSpPr/>
        <p:nvPr/>
      </p:nvGrpSpPr>
      <p:grpSpPr>
        <a:xfrm>
          <a:off x="0" y="0"/>
          <a:ext cx="0" cy="0"/>
          <a:chOff x="0" y="0"/>
          <a:chExt cx="0" cy="0"/>
        </a:xfrm>
      </p:grpSpPr>
      <p:sp>
        <p:nvSpPr>
          <p:cNvPr id="236" name="Google Shape;236;p77"/>
          <p:cNvSpPr/>
          <p:nvPr>
            <p:ph idx="2" type="pic"/>
          </p:nvPr>
        </p:nvSpPr>
        <p:spPr>
          <a:xfrm>
            <a:off x="4350704" y="1967946"/>
            <a:ext cx="2981379" cy="2981379"/>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237" name="Shape 237"/>
        <p:cNvGrpSpPr/>
        <p:nvPr/>
      </p:nvGrpSpPr>
      <p:grpSpPr>
        <a:xfrm>
          <a:off x="0" y="0"/>
          <a:ext cx="0" cy="0"/>
          <a:chOff x="0" y="0"/>
          <a:chExt cx="0" cy="0"/>
        </a:xfrm>
      </p:grpSpPr>
      <p:sp>
        <p:nvSpPr>
          <p:cNvPr id="238" name="Google Shape;238;p78"/>
          <p:cNvSpPr/>
          <p:nvPr/>
        </p:nvSpPr>
        <p:spPr>
          <a:xfrm>
            <a:off x="0" y="0"/>
            <a:ext cx="429768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29" name="Shape 29"/>
        <p:cNvGrpSpPr/>
        <p:nvPr/>
      </p:nvGrpSpPr>
      <p:grpSpPr>
        <a:xfrm>
          <a:off x="0" y="0"/>
          <a:ext cx="0" cy="0"/>
          <a:chOff x="0" y="0"/>
          <a:chExt cx="0" cy="0"/>
        </a:xfrm>
      </p:grpSpPr>
      <p:sp>
        <p:nvSpPr>
          <p:cNvPr id="30" name="Google Shape;30;p86"/>
          <p:cNvSpPr/>
          <p:nvPr>
            <p:ph idx="2" type="pic"/>
          </p:nvPr>
        </p:nvSpPr>
        <p:spPr>
          <a:xfrm>
            <a:off x="0" y="0"/>
            <a:ext cx="4224528"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239" name="Shape 239"/>
        <p:cNvGrpSpPr/>
        <p:nvPr/>
      </p:nvGrpSpPr>
      <p:grpSpPr>
        <a:xfrm>
          <a:off x="0" y="0"/>
          <a:ext cx="0" cy="0"/>
          <a:chOff x="0" y="0"/>
          <a:chExt cx="0" cy="0"/>
        </a:xfrm>
      </p:grpSpPr>
      <p:sp>
        <p:nvSpPr>
          <p:cNvPr id="240" name="Google Shape;240;p79"/>
          <p:cNvSpPr/>
          <p:nvPr/>
        </p:nvSpPr>
        <p:spPr>
          <a:xfrm>
            <a:off x="0" y="0"/>
            <a:ext cx="429768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79"/>
          <p:cNvSpPr/>
          <p:nvPr>
            <p:ph idx="2" type="pic"/>
          </p:nvPr>
        </p:nvSpPr>
        <p:spPr>
          <a:xfrm>
            <a:off x="6218238" y="1744663"/>
            <a:ext cx="3924300" cy="24479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Custom Layout">
  <p:cSld name="54_Custom Layout">
    <p:spTree>
      <p:nvGrpSpPr>
        <p:cNvPr id="242" name="Shape 242"/>
        <p:cNvGrpSpPr/>
        <p:nvPr/>
      </p:nvGrpSpPr>
      <p:grpSpPr>
        <a:xfrm>
          <a:off x="0" y="0"/>
          <a:ext cx="0" cy="0"/>
          <a:chOff x="0" y="0"/>
          <a:chExt cx="0" cy="0"/>
        </a:xfrm>
      </p:grpSpPr>
      <p:sp>
        <p:nvSpPr>
          <p:cNvPr id="243" name="Google Shape;243;p80"/>
          <p:cNvSpPr/>
          <p:nvPr/>
        </p:nvSpPr>
        <p:spPr>
          <a:xfrm>
            <a:off x="0" y="0"/>
            <a:ext cx="429768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p80"/>
          <p:cNvSpPr/>
          <p:nvPr>
            <p:ph idx="2" type="pic"/>
          </p:nvPr>
        </p:nvSpPr>
        <p:spPr>
          <a:xfrm>
            <a:off x="5018088" y="3144838"/>
            <a:ext cx="3144837" cy="41703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Custom Layout">
  <p:cSld name="53_Custom Layout">
    <p:spTree>
      <p:nvGrpSpPr>
        <p:cNvPr id="245" name="Shape 245"/>
        <p:cNvGrpSpPr/>
        <p:nvPr/>
      </p:nvGrpSpPr>
      <p:grpSpPr>
        <a:xfrm>
          <a:off x="0" y="0"/>
          <a:ext cx="0" cy="0"/>
          <a:chOff x="0" y="0"/>
          <a:chExt cx="0" cy="0"/>
        </a:xfrm>
      </p:grpSpPr>
      <p:sp>
        <p:nvSpPr>
          <p:cNvPr id="246" name="Google Shape;246;p81"/>
          <p:cNvSpPr/>
          <p:nvPr>
            <p:ph idx="2" type="pic"/>
          </p:nvPr>
        </p:nvSpPr>
        <p:spPr>
          <a:xfrm>
            <a:off x="5352585" y="2765502"/>
            <a:ext cx="1283165" cy="225258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7" name="Google Shape;247;p81"/>
          <p:cNvSpPr/>
          <p:nvPr/>
        </p:nvSpPr>
        <p:spPr>
          <a:xfrm>
            <a:off x="0" y="0"/>
            <a:ext cx="429768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248" name="Shape 248"/>
        <p:cNvGrpSpPr/>
        <p:nvPr/>
      </p:nvGrpSpPr>
      <p:grpSpPr>
        <a:xfrm>
          <a:off x="0" y="0"/>
          <a:ext cx="0" cy="0"/>
          <a:chOff x="0" y="0"/>
          <a:chExt cx="0" cy="0"/>
        </a:xfrm>
      </p:grpSpPr>
      <p:sp>
        <p:nvSpPr>
          <p:cNvPr id="249" name="Google Shape;249;p82"/>
          <p:cNvSpPr/>
          <p:nvPr>
            <p:ph idx="2" type="pic"/>
          </p:nvPr>
        </p:nvSpPr>
        <p:spPr>
          <a:xfrm>
            <a:off x="4914" y="0"/>
            <a:ext cx="4068000" cy="36068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0" name="Google Shape;250;p82"/>
          <p:cNvSpPr/>
          <p:nvPr>
            <p:ph idx="3" type="pic"/>
          </p:nvPr>
        </p:nvSpPr>
        <p:spPr>
          <a:xfrm>
            <a:off x="8124000" y="4688633"/>
            <a:ext cx="4068000" cy="2169367"/>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251" name="Shape 251"/>
        <p:cNvGrpSpPr/>
        <p:nvPr/>
      </p:nvGrpSpPr>
      <p:grpSpPr>
        <a:xfrm>
          <a:off x="0" y="0"/>
          <a:ext cx="0" cy="0"/>
          <a:chOff x="0" y="0"/>
          <a:chExt cx="0" cy="0"/>
        </a:xfrm>
      </p:grpSpPr>
      <p:sp>
        <p:nvSpPr>
          <p:cNvPr id="252" name="Google Shape;252;p83"/>
          <p:cNvSpPr/>
          <p:nvPr/>
        </p:nvSpPr>
        <p:spPr>
          <a:xfrm>
            <a:off x="0" y="0"/>
            <a:ext cx="1219200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3" name="Google Shape;253;p83"/>
          <p:cNvPicPr preferRelativeResize="0"/>
          <p:nvPr/>
        </p:nvPicPr>
        <p:blipFill rotWithShape="1">
          <a:blip r:embed="rId2">
            <a:alphaModFix amt="20000"/>
          </a:blip>
          <a:srcRect b="0" l="0" r="0" t="0"/>
          <a:stretch/>
        </p:blipFill>
        <p:spPr>
          <a:xfrm rot="-4184084">
            <a:off x="3911635" y="-204386"/>
            <a:ext cx="10339088" cy="10279296"/>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254" name="Shape 254"/>
        <p:cNvGrpSpPr/>
        <p:nvPr/>
      </p:nvGrpSpPr>
      <p:grpSpPr>
        <a:xfrm>
          <a:off x="0" y="0"/>
          <a:ext cx="0" cy="0"/>
          <a:chOff x="0" y="0"/>
          <a:chExt cx="0" cy="0"/>
        </a:xfrm>
      </p:grpSpPr>
      <p:sp>
        <p:nvSpPr>
          <p:cNvPr id="255" name="Google Shape;255;p84"/>
          <p:cNvSpPr/>
          <p:nvPr/>
        </p:nvSpPr>
        <p:spPr>
          <a:xfrm>
            <a:off x="0" y="0"/>
            <a:ext cx="1219200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6" name="Google Shape;256;p84"/>
          <p:cNvPicPr preferRelativeResize="0"/>
          <p:nvPr/>
        </p:nvPicPr>
        <p:blipFill rotWithShape="1">
          <a:blip r:embed="rId2">
            <a:alphaModFix amt="20000"/>
          </a:blip>
          <a:srcRect b="0" l="0" r="0" t="0"/>
          <a:stretch/>
        </p:blipFill>
        <p:spPr>
          <a:xfrm rot="-4184084">
            <a:off x="3911635" y="-204386"/>
            <a:ext cx="10339088" cy="1027929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1" name="Shape 31"/>
        <p:cNvGrpSpPr/>
        <p:nvPr/>
      </p:nvGrpSpPr>
      <p:grpSpPr>
        <a:xfrm>
          <a:off x="0" y="0"/>
          <a:ext cx="0" cy="0"/>
          <a:chOff x="0" y="0"/>
          <a:chExt cx="0" cy="0"/>
        </a:xfrm>
      </p:grpSpPr>
      <p:sp>
        <p:nvSpPr>
          <p:cNvPr id="32" name="Google Shape;32;p17"/>
          <p:cNvSpPr/>
          <p:nvPr>
            <p:ph idx="2" type="pic"/>
          </p:nvPr>
        </p:nvSpPr>
        <p:spPr>
          <a:xfrm>
            <a:off x="743837" y="2056133"/>
            <a:ext cx="7251700" cy="355127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76" Type="http://schemas.openxmlformats.org/officeDocument/2006/relationships/theme" Target="../theme/theme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2" name="Google Shape;262;p1"/>
          <p:cNvPicPr preferRelativeResize="0"/>
          <p:nvPr/>
        </p:nvPicPr>
        <p:blipFill rotWithShape="1">
          <a:blip r:embed="rId3">
            <a:alphaModFix/>
          </a:blip>
          <a:srcRect b="0" l="0" r="0" t="0"/>
          <a:stretch/>
        </p:blipFill>
        <p:spPr>
          <a:xfrm>
            <a:off x="3405534" y="2473177"/>
            <a:ext cx="5380932" cy="19116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9"/>
          <p:cNvSpPr txBox="1"/>
          <p:nvPr/>
        </p:nvSpPr>
        <p:spPr>
          <a:xfrm>
            <a:off x="4403856" y="283422"/>
            <a:ext cx="33843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003DA5"/>
                </a:solidFill>
                <a:latin typeface="Roboto Slab"/>
                <a:ea typeface="Roboto Slab"/>
                <a:cs typeface="Roboto Slab"/>
                <a:sym typeface="Roboto Slab"/>
              </a:rPr>
              <a:t>Conclusion</a:t>
            </a:r>
            <a:endParaRPr b="0" i="0" sz="1400" u="none" cap="none" strike="noStrike">
              <a:solidFill>
                <a:srgbClr val="000000"/>
              </a:solidFill>
              <a:latin typeface="Arial"/>
              <a:ea typeface="Arial"/>
              <a:cs typeface="Arial"/>
              <a:sym typeface="Arial"/>
            </a:endParaRPr>
          </a:p>
        </p:txBody>
      </p:sp>
      <p:sp>
        <p:nvSpPr>
          <p:cNvPr id="337" name="Google Shape;337;p9"/>
          <p:cNvSpPr txBox="1"/>
          <p:nvPr/>
        </p:nvSpPr>
        <p:spPr>
          <a:xfrm>
            <a:off x="185994" y="991425"/>
            <a:ext cx="11820000" cy="286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900" u="none" cap="none" strike="noStrike">
                <a:solidFill>
                  <a:srgbClr val="3F3F3F"/>
                </a:solidFill>
                <a:latin typeface="Roboto"/>
                <a:ea typeface="Roboto"/>
                <a:cs typeface="Roboto"/>
                <a:sym typeface="Roboto"/>
              </a:rPr>
              <a:t>The negative impacts of experiencing colorectal cancer can be significantly reduced in magnitude by the actions of healthcare systems, providers, non-profit organizations, and policy makers once they understand the CRC community’s highest priority needs</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900" u="none" cap="none" strike="noStrike">
              <a:solidFill>
                <a:srgbClr val="3F3F3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900" u="none" cap="none" strike="noStrike">
                <a:solidFill>
                  <a:srgbClr val="3F3F3F"/>
                </a:solidFill>
                <a:latin typeface="Roboto"/>
                <a:ea typeface="Roboto"/>
                <a:cs typeface="Roboto"/>
                <a:sym typeface="Roboto"/>
              </a:rPr>
              <a:t>It’s an essential mission for Fight CRC to ensure the CRC community has their needs met. Elevating the voices of those affected through studies like this is the key to reaching stakeholders who possess the power to influence positive change</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n-GB" sz="1200" u="none" cap="none" strike="noStrike">
                <a:solidFill>
                  <a:schemeClr val="dk1"/>
                </a:solidFill>
                <a:latin typeface="Calibri"/>
                <a:ea typeface="Calibri"/>
                <a:cs typeface="Calibri"/>
                <a:sym typeface="Calibri"/>
              </a:rPr>
            </a:br>
            <a:endParaRPr b="0" i="0" sz="1200" u="none" cap="none" strike="noStrike">
              <a:solidFill>
                <a:srgbClr val="3F3F3F"/>
              </a:solidFill>
              <a:latin typeface="Roboto"/>
              <a:ea typeface="Roboto"/>
              <a:cs typeface="Roboto"/>
              <a:sym typeface="Roboto"/>
            </a:endParaRPr>
          </a:p>
        </p:txBody>
      </p:sp>
      <p:pic>
        <p:nvPicPr>
          <p:cNvPr id="338" name="Google Shape;338;p9"/>
          <p:cNvPicPr preferRelativeResize="0"/>
          <p:nvPr>
            <p:ph idx="2" type="pic"/>
          </p:nvPr>
        </p:nvPicPr>
        <p:blipFill rotWithShape="1">
          <a:blip r:embed="rId3">
            <a:alphaModFix/>
          </a:blip>
          <a:srcRect b="0" l="0" r="0" t="0"/>
          <a:stretch/>
        </p:blipFill>
        <p:spPr>
          <a:xfrm>
            <a:off x="2470212" y="3171558"/>
            <a:ext cx="7251600" cy="3551400"/>
          </a:xfrm>
          <a:prstGeom prst="rect">
            <a:avLst/>
          </a:prstGeom>
          <a:noFill/>
          <a:ln>
            <a:noFill/>
          </a:ln>
        </p:spPr>
      </p:pic>
      <p:pic>
        <p:nvPicPr>
          <p:cNvPr id="339" name="Google Shape;339;p9"/>
          <p:cNvPicPr preferRelativeResize="0"/>
          <p:nvPr/>
        </p:nvPicPr>
        <p:blipFill rotWithShape="1">
          <a:blip r:embed="rId4">
            <a:alphaModFix/>
          </a:blip>
          <a:srcRect b="0" l="0" r="0" t="0"/>
          <a:stretch/>
        </p:blipFill>
        <p:spPr>
          <a:xfrm>
            <a:off x="289355" y="283430"/>
            <a:ext cx="1030999" cy="366276"/>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
          <p:cNvSpPr/>
          <p:nvPr/>
        </p:nvSpPr>
        <p:spPr>
          <a:xfrm>
            <a:off x="0" y="0"/>
            <a:ext cx="12192000" cy="6858000"/>
          </a:xfrm>
          <a:prstGeom prst="rect">
            <a:avLst/>
          </a:prstGeom>
          <a:solidFill>
            <a:srgbClr val="003D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8" name="Google Shape;268;p2"/>
          <p:cNvSpPr txBox="1"/>
          <p:nvPr/>
        </p:nvSpPr>
        <p:spPr>
          <a:xfrm>
            <a:off x="892629" y="2085984"/>
            <a:ext cx="10156371"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100" u="none" cap="none" strike="noStrike">
                <a:solidFill>
                  <a:schemeClr val="lt1"/>
                </a:solidFill>
                <a:latin typeface="Calibri"/>
                <a:ea typeface="Calibri"/>
                <a:cs typeface="Calibri"/>
                <a:sym typeface="Calibri"/>
              </a:rPr>
              <a:t>Responding to Priorities of Unmet Needs for Those Affected by Colorectal Cancer (CRC): </a:t>
            </a:r>
            <a:endParaRPr b="0" i="0" sz="21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n-GB" sz="2100" u="none" cap="none" strike="noStrike">
                <a:solidFill>
                  <a:schemeClr val="lt1"/>
                </a:solidFill>
                <a:latin typeface="Calibri"/>
                <a:ea typeface="Calibri"/>
                <a:cs typeface="Calibri"/>
                <a:sym typeface="Calibri"/>
              </a:rPr>
              <a:t>Considerations from a Series of Nominal Group Technique Sessions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GB" sz="2100" u="none" cap="none" strike="noStrike">
                <a:solidFill>
                  <a:schemeClr val="lt1"/>
                </a:solidFill>
                <a:latin typeface="Calibri"/>
                <a:ea typeface="Calibri"/>
                <a:cs typeface="Calibri"/>
                <a:sym typeface="Calibri"/>
              </a:rPr>
              <a:t>Sharyn Worrall, MPH, Andrea J Dwyer, BS, Reese Garcia, MPH Anjelica Q Davis, MPPA</a:t>
            </a:r>
            <a:endParaRPr b="0" i="0" sz="2100" u="none" cap="none" strike="noStrike">
              <a:solidFill>
                <a:schemeClr val="lt1"/>
              </a:solidFill>
              <a:latin typeface="Calibri"/>
              <a:ea typeface="Calibri"/>
              <a:cs typeface="Calibri"/>
              <a:sym typeface="Calibri"/>
            </a:endParaRPr>
          </a:p>
        </p:txBody>
      </p:sp>
      <p:sp>
        <p:nvSpPr>
          <p:cNvPr id="269" name="Google Shape;269;p2"/>
          <p:cNvSpPr txBox="1"/>
          <p:nvPr/>
        </p:nvSpPr>
        <p:spPr>
          <a:xfrm>
            <a:off x="3066434" y="5945926"/>
            <a:ext cx="6059132"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We FIGHT to cure colorectal cancer and serve as relentless champions of hope for all affected by this disease through informed patient support, impactful policy change, and breakthrough research endeavors.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
          <p:cNvSpPr txBox="1"/>
          <p:nvPr/>
        </p:nvSpPr>
        <p:spPr>
          <a:xfrm>
            <a:off x="5450654" y="1323981"/>
            <a:ext cx="268373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3F3F3F"/>
                </a:solidFill>
                <a:latin typeface="Roboto Slab"/>
                <a:ea typeface="Roboto Slab"/>
                <a:cs typeface="Roboto Slab"/>
                <a:sym typeface="Roboto Slab"/>
              </a:rPr>
              <a:t>Introduction:</a:t>
            </a:r>
            <a:endParaRPr b="0" i="0" sz="1400" u="none" cap="none" strike="noStrike">
              <a:solidFill>
                <a:srgbClr val="000000"/>
              </a:solidFill>
              <a:latin typeface="Arial"/>
              <a:ea typeface="Arial"/>
              <a:cs typeface="Arial"/>
              <a:sym typeface="Arial"/>
            </a:endParaRPr>
          </a:p>
        </p:txBody>
      </p:sp>
      <p:sp>
        <p:nvSpPr>
          <p:cNvPr id="275" name="Google Shape;275;p3"/>
          <p:cNvSpPr txBox="1"/>
          <p:nvPr/>
        </p:nvSpPr>
        <p:spPr>
          <a:xfrm>
            <a:off x="6600670" y="2316124"/>
            <a:ext cx="4921908"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GB" sz="2000">
                <a:solidFill>
                  <a:srgbClr val="3F3F3F"/>
                </a:solidFill>
                <a:latin typeface="Roboto"/>
                <a:ea typeface="Roboto"/>
                <a:cs typeface="Roboto"/>
                <a:sym typeface="Roboto"/>
              </a:rPr>
              <a:t>I</a:t>
            </a:r>
            <a:r>
              <a:rPr b="0" i="0" lang="en-GB" sz="2000" u="none" cap="none" strike="noStrike">
                <a:solidFill>
                  <a:srgbClr val="3F3F3F"/>
                </a:solidFill>
                <a:latin typeface="Roboto"/>
                <a:ea typeface="Roboto"/>
                <a:cs typeface="Roboto"/>
                <a:sym typeface="Roboto"/>
              </a:rPr>
              <a:t>n 2016, Fight CRC embarked on a collaborative study with our network of survivors and caregivers to qualitatively prioritize the unmet needs of those affected by colorectal cancer.</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3F3F3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GB" sz="2000" u="none" cap="none" strike="noStrike">
                <a:solidFill>
                  <a:srgbClr val="3F3F3F"/>
                </a:solidFill>
                <a:latin typeface="Roboto"/>
                <a:ea typeface="Roboto"/>
                <a:cs typeface="Roboto"/>
                <a:sym typeface="Roboto"/>
              </a:rPr>
              <a:t>By seeking perspectives directly from the patient community, this study has established the foundation necessary for supporting future research, programmatic interventions, and policy initiatives aimed at improving the experience of those affected by CRC.</a:t>
            </a:r>
            <a:endParaRPr b="0" i="0" sz="2000" u="none" cap="none" strike="noStrike">
              <a:solidFill>
                <a:srgbClr val="000000"/>
              </a:solidFill>
              <a:latin typeface="Arial"/>
              <a:ea typeface="Arial"/>
              <a:cs typeface="Arial"/>
              <a:sym typeface="Arial"/>
            </a:endParaRPr>
          </a:p>
        </p:txBody>
      </p:sp>
      <p:pic>
        <p:nvPicPr>
          <p:cNvPr id="276" name="Google Shape;276;p3"/>
          <p:cNvPicPr preferRelativeResize="0"/>
          <p:nvPr>
            <p:ph idx="2" type="pic"/>
          </p:nvPr>
        </p:nvPicPr>
        <p:blipFill rotWithShape="1">
          <a:blip r:embed="rId3">
            <a:alphaModFix/>
          </a:blip>
          <a:srcRect b="0" l="0" r="0" t="0"/>
          <a:stretch/>
        </p:blipFill>
        <p:spPr>
          <a:xfrm flipH="1">
            <a:off x="-1693890" y="0"/>
            <a:ext cx="8294558" cy="6858000"/>
          </a:xfrm>
          <a:prstGeom prst="parallelogram">
            <a:avLst>
              <a:gd fmla="val 25000" name="adj"/>
            </a:avLst>
          </a:prstGeom>
          <a:noFill/>
          <a:ln>
            <a:noFill/>
          </a:ln>
        </p:spPr>
      </p:pic>
      <p:pic>
        <p:nvPicPr>
          <p:cNvPr id="277" name="Google Shape;277;p3"/>
          <p:cNvPicPr preferRelativeResize="0"/>
          <p:nvPr/>
        </p:nvPicPr>
        <p:blipFill rotWithShape="1">
          <a:blip r:embed="rId4">
            <a:alphaModFix/>
          </a:blip>
          <a:srcRect b="0" l="0" r="0" t="0"/>
          <a:stretch/>
        </p:blipFill>
        <p:spPr>
          <a:xfrm>
            <a:off x="289353" y="285992"/>
            <a:ext cx="1027607" cy="366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
          <p:cNvSpPr txBox="1"/>
          <p:nvPr/>
        </p:nvSpPr>
        <p:spPr>
          <a:xfrm>
            <a:off x="7194299" y="652268"/>
            <a:ext cx="3384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3F3F3F"/>
                </a:solidFill>
                <a:latin typeface="Roboto Slab"/>
                <a:ea typeface="Roboto Slab"/>
                <a:cs typeface="Roboto Slab"/>
                <a:sym typeface="Roboto Slab"/>
              </a:rPr>
              <a:t>Study Method</a:t>
            </a:r>
            <a:endParaRPr b="0" i="0" sz="1400" u="none" cap="none" strike="noStrike">
              <a:solidFill>
                <a:srgbClr val="000000"/>
              </a:solidFill>
              <a:latin typeface="Arial"/>
              <a:ea typeface="Arial"/>
              <a:cs typeface="Arial"/>
              <a:sym typeface="Arial"/>
            </a:endParaRPr>
          </a:p>
        </p:txBody>
      </p:sp>
      <p:sp>
        <p:nvSpPr>
          <p:cNvPr id="283" name="Google Shape;283;p4"/>
          <p:cNvSpPr txBox="1"/>
          <p:nvPr/>
        </p:nvSpPr>
        <p:spPr>
          <a:xfrm>
            <a:off x="6382861" y="1225687"/>
            <a:ext cx="5007300" cy="5632200"/>
          </a:xfrm>
          <a:prstGeom prst="rect">
            <a:avLst/>
          </a:prstGeom>
          <a:noFill/>
          <a:ln>
            <a:noFill/>
          </a:ln>
        </p:spPr>
        <p:txBody>
          <a:bodyPr anchorCtr="0" anchor="t" bIns="45700" lIns="91425" spcFirstLastPara="1" rIns="91425" wrap="square" tIns="45700">
            <a:spAutoFit/>
          </a:bodyPr>
          <a:lstStyle/>
          <a:p>
            <a:pPr indent="-196850" lvl="0" marL="171450" marR="0" rtl="0" algn="l">
              <a:lnSpc>
                <a:spcPct val="100000"/>
              </a:lnSpc>
              <a:spcBef>
                <a:spcPts val="0"/>
              </a:spcBef>
              <a:spcAft>
                <a:spcPts val="0"/>
              </a:spcAft>
              <a:buClr>
                <a:srgbClr val="3F3F3F"/>
              </a:buClr>
              <a:buSzPts val="1600"/>
              <a:buFont typeface="Arial"/>
              <a:buChar char="•"/>
            </a:pPr>
            <a:r>
              <a:rPr lang="en-GB" sz="1600">
                <a:solidFill>
                  <a:srgbClr val="3F3F3F"/>
                </a:solidFill>
                <a:latin typeface="Roboto"/>
                <a:ea typeface="Roboto"/>
                <a:cs typeface="Roboto"/>
                <a:sym typeface="Roboto"/>
              </a:rPr>
              <a:t>Twelve</a:t>
            </a:r>
            <a:r>
              <a:rPr b="0" i="0" lang="en-GB" sz="1600" u="none" cap="none" strike="noStrike">
                <a:solidFill>
                  <a:srgbClr val="3F3F3F"/>
                </a:solidFill>
                <a:latin typeface="Roboto"/>
                <a:ea typeface="Roboto"/>
                <a:cs typeface="Roboto"/>
                <a:sym typeface="Roboto"/>
              </a:rPr>
              <a:t> Nominal Group Technique (NGT) sessions were hosted between 2016 and 2018.</a:t>
            </a:r>
            <a:endParaRPr b="0" i="0" sz="18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Arial"/>
              <a:buNone/>
            </a:pPr>
            <a:r>
              <a:t/>
            </a:r>
            <a:endParaRPr b="0" i="0" sz="1600" u="none" cap="none" strike="noStrike">
              <a:solidFill>
                <a:srgbClr val="3F3F3F"/>
              </a:solidFill>
              <a:latin typeface="Roboto"/>
              <a:ea typeface="Roboto"/>
              <a:cs typeface="Roboto"/>
              <a:sym typeface="Roboto"/>
            </a:endParaRPr>
          </a:p>
          <a:p>
            <a:pPr indent="-196850" lvl="0" marL="171450" marR="0" rtl="0" algn="l">
              <a:lnSpc>
                <a:spcPct val="100000"/>
              </a:lnSpc>
              <a:spcBef>
                <a:spcPts val="0"/>
              </a:spcBef>
              <a:spcAft>
                <a:spcPts val="0"/>
              </a:spcAft>
              <a:buClr>
                <a:srgbClr val="3F3F3F"/>
              </a:buClr>
              <a:buSzPts val="1600"/>
              <a:buFont typeface="Arial"/>
              <a:buChar char="•"/>
            </a:pPr>
            <a:r>
              <a:rPr lang="en-GB" sz="1600">
                <a:solidFill>
                  <a:srgbClr val="3F3F3F"/>
                </a:solidFill>
                <a:latin typeface="Roboto"/>
                <a:ea typeface="Roboto"/>
                <a:cs typeface="Roboto"/>
                <a:sym typeface="Roboto"/>
              </a:rPr>
              <a:t>Of the 79 total participants: (</a:t>
            </a:r>
            <a:r>
              <a:rPr b="0" i="0" lang="en-GB" sz="1600" u="none" cap="none" strike="noStrike">
                <a:solidFill>
                  <a:srgbClr val="3F3F3F"/>
                </a:solidFill>
                <a:latin typeface="Roboto"/>
                <a:ea typeface="Roboto"/>
                <a:cs typeface="Roboto"/>
                <a:sym typeface="Roboto"/>
              </a:rPr>
              <a:t>62%) were colorectal cancer survivors, and the remainder self-identified as caregivers or family</a:t>
            </a:r>
            <a:endParaRPr b="0" i="0" sz="18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Arial"/>
              <a:buNone/>
            </a:pPr>
            <a:r>
              <a:t/>
            </a:r>
            <a:endParaRPr b="0" i="0" sz="1600" u="none" cap="none" strike="noStrike">
              <a:solidFill>
                <a:srgbClr val="3F3F3F"/>
              </a:solidFill>
              <a:latin typeface="Roboto"/>
              <a:ea typeface="Roboto"/>
              <a:cs typeface="Roboto"/>
              <a:sym typeface="Roboto"/>
            </a:endParaRPr>
          </a:p>
          <a:p>
            <a:pPr indent="-196850" lvl="0" marL="171450" marR="0" rtl="0" algn="l">
              <a:lnSpc>
                <a:spcPct val="100000"/>
              </a:lnSpc>
              <a:spcBef>
                <a:spcPts val="0"/>
              </a:spcBef>
              <a:spcAft>
                <a:spcPts val="0"/>
              </a:spcAft>
              <a:buClr>
                <a:srgbClr val="3F3F3F"/>
              </a:buClr>
              <a:buSzPts val="1600"/>
              <a:buFont typeface="Arial"/>
              <a:buChar char="•"/>
            </a:pPr>
            <a:r>
              <a:rPr b="0" i="0" lang="en-GB" sz="1600" u="none" cap="none" strike="noStrike">
                <a:solidFill>
                  <a:srgbClr val="3F3F3F"/>
                </a:solidFill>
                <a:latin typeface="Roboto"/>
                <a:ea typeface="Roboto"/>
                <a:cs typeface="Roboto"/>
                <a:sym typeface="Roboto"/>
              </a:rPr>
              <a:t>The following questions were posed during all sessions:</a:t>
            </a:r>
            <a:endParaRPr b="0" i="0" sz="1800" u="none" cap="none" strike="noStrike">
              <a:solidFill>
                <a:srgbClr val="000000"/>
              </a:solidFill>
              <a:latin typeface="Arial"/>
              <a:ea typeface="Arial"/>
              <a:cs typeface="Arial"/>
              <a:sym typeface="Arial"/>
            </a:endParaRPr>
          </a:p>
          <a:p>
            <a:pPr indent="-196850" lvl="1" marL="628650" marR="0" rtl="0" algn="l">
              <a:lnSpc>
                <a:spcPct val="100000"/>
              </a:lnSpc>
              <a:spcBef>
                <a:spcPts val="0"/>
              </a:spcBef>
              <a:spcAft>
                <a:spcPts val="0"/>
              </a:spcAft>
              <a:buClr>
                <a:srgbClr val="3F3F3F"/>
              </a:buClr>
              <a:buSzPts val="1600"/>
              <a:buFont typeface="Courier New"/>
              <a:buChar char="o"/>
            </a:pPr>
            <a:r>
              <a:rPr b="0" i="0" lang="en-GB" sz="1600" u="none" cap="none" strike="noStrike">
                <a:solidFill>
                  <a:srgbClr val="3F3F3F"/>
                </a:solidFill>
                <a:latin typeface="Roboto"/>
                <a:ea typeface="Roboto"/>
                <a:cs typeface="Roboto"/>
                <a:sym typeface="Roboto"/>
              </a:rPr>
              <a:t>Question one (Q1): What information do you wish you had at the time of diagnosis?</a:t>
            </a:r>
            <a:endParaRPr b="0" i="0" sz="1800" u="none" cap="none" strike="noStrike">
              <a:solidFill>
                <a:srgbClr val="000000"/>
              </a:solidFill>
              <a:latin typeface="Arial"/>
              <a:ea typeface="Arial"/>
              <a:cs typeface="Arial"/>
              <a:sym typeface="Arial"/>
            </a:endParaRPr>
          </a:p>
          <a:p>
            <a:pPr indent="-196850" lvl="1" marL="628650" marR="0" rtl="0" algn="l">
              <a:lnSpc>
                <a:spcPct val="100000"/>
              </a:lnSpc>
              <a:spcBef>
                <a:spcPts val="0"/>
              </a:spcBef>
              <a:spcAft>
                <a:spcPts val="0"/>
              </a:spcAft>
              <a:buClr>
                <a:srgbClr val="3F3F3F"/>
              </a:buClr>
              <a:buSzPts val="1600"/>
              <a:buFont typeface="Courier New"/>
              <a:buChar char="o"/>
            </a:pPr>
            <a:r>
              <a:rPr b="0" i="0" lang="en-GB" sz="1600" u="none" cap="none" strike="noStrike">
                <a:solidFill>
                  <a:srgbClr val="3F3F3F"/>
                </a:solidFill>
                <a:latin typeface="Roboto"/>
                <a:ea typeface="Roboto"/>
                <a:cs typeface="Roboto"/>
                <a:sym typeface="Roboto"/>
              </a:rPr>
              <a:t>Question two (Q2): What information do you need now as a survivor?</a:t>
            </a:r>
            <a:endParaRPr b="0" i="0" sz="1800" u="none" cap="none" strike="noStrike">
              <a:solidFill>
                <a:srgbClr val="000000"/>
              </a:solidFill>
              <a:latin typeface="Arial"/>
              <a:ea typeface="Arial"/>
              <a:cs typeface="Arial"/>
              <a:sym typeface="Arial"/>
            </a:endParaRPr>
          </a:p>
          <a:p>
            <a:pPr indent="-95250" lvl="1" marL="628650" marR="0" rtl="0" algn="l">
              <a:lnSpc>
                <a:spcPct val="100000"/>
              </a:lnSpc>
              <a:spcBef>
                <a:spcPts val="0"/>
              </a:spcBef>
              <a:spcAft>
                <a:spcPts val="0"/>
              </a:spcAft>
              <a:buClr>
                <a:schemeClr val="dk1"/>
              </a:buClr>
              <a:buSzPts val="1200"/>
              <a:buFont typeface="Arial"/>
              <a:buNone/>
            </a:pPr>
            <a:r>
              <a:t/>
            </a:r>
            <a:endParaRPr b="0" i="0" sz="1600" u="none" cap="none" strike="noStrike">
              <a:solidFill>
                <a:srgbClr val="3F3F3F"/>
              </a:solidFill>
              <a:latin typeface="Roboto"/>
              <a:ea typeface="Roboto"/>
              <a:cs typeface="Roboto"/>
              <a:sym typeface="Roboto"/>
            </a:endParaRPr>
          </a:p>
          <a:p>
            <a:pPr indent="-196850" lvl="0" marL="171450" marR="0" rtl="0" algn="l">
              <a:lnSpc>
                <a:spcPct val="100000"/>
              </a:lnSpc>
              <a:spcBef>
                <a:spcPts val="0"/>
              </a:spcBef>
              <a:spcAft>
                <a:spcPts val="0"/>
              </a:spcAft>
              <a:buClr>
                <a:srgbClr val="3F3F3F"/>
              </a:buClr>
              <a:buSzPts val="1600"/>
              <a:buFont typeface="Arial"/>
              <a:buChar char="•"/>
            </a:pPr>
            <a:r>
              <a:rPr b="0" i="0" lang="en-GB" sz="1600" u="none" cap="none" strike="noStrike">
                <a:solidFill>
                  <a:srgbClr val="3F3F3F"/>
                </a:solidFill>
                <a:latin typeface="Roboto"/>
                <a:ea typeface="Roboto"/>
                <a:cs typeface="Roboto"/>
                <a:sym typeface="Roboto"/>
              </a:rPr>
              <a:t>Participants ranked their top 5 statements from most to least important after statement discrep</a:t>
            </a:r>
            <a:r>
              <a:rPr lang="en-GB" sz="1600">
                <a:solidFill>
                  <a:srgbClr val="3F3F3F"/>
                </a:solidFill>
                <a:latin typeface="Roboto"/>
                <a:ea typeface="Roboto"/>
                <a:cs typeface="Roboto"/>
                <a:sym typeface="Roboto"/>
              </a:rPr>
              <a:t>ancies were discussed until </a:t>
            </a:r>
            <a:r>
              <a:rPr b="0" i="0" lang="en-GB" sz="1600" u="none" cap="none" strike="noStrike">
                <a:solidFill>
                  <a:srgbClr val="3F3F3F"/>
                </a:solidFill>
                <a:latin typeface="Roboto"/>
                <a:ea typeface="Roboto"/>
                <a:cs typeface="Roboto"/>
                <a:sym typeface="Roboto"/>
              </a:rPr>
              <a:t>re</a:t>
            </a:r>
            <a:r>
              <a:rPr lang="en-GB" sz="1600">
                <a:solidFill>
                  <a:srgbClr val="3F3F3F"/>
                </a:solidFill>
                <a:latin typeface="Roboto"/>
                <a:ea typeface="Roboto"/>
                <a:cs typeface="Roboto"/>
                <a:sym typeface="Roboto"/>
              </a:rPr>
              <a:t>aching consensus</a:t>
            </a:r>
            <a:endParaRPr b="0" i="0" sz="18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Arial"/>
              <a:buNone/>
            </a:pPr>
            <a:r>
              <a:t/>
            </a:r>
            <a:endParaRPr b="0" i="0" sz="1600" u="none" cap="none" strike="noStrike">
              <a:solidFill>
                <a:srgbClr val="3F3F3F"/>
              </a:solidFill>
              <a:latin typeface="Roboto"/>
              <a:ea typeface="Roboto"/>
              <a:cs typeface="Roboto"/>
              <a:sym typeface="Roboto"/>
            </a:endParaRPr>
          </a:p>
          <a:p>
            <a:pPr indent="-196850" lvl="0" marL="171450" marR="0" rtl="0" algn="l">
              <a:lnSpc>
                <a:spcPct val="100000"/>
              </a:lnSpc>
              <a:spcBef>
                <a:spcPts val="0"/>
              </a:spcBef>
              <a:spcAft>
                <a:spcPts val="0"/>
              </a:spcAft>
              <a:buClr>
                <a:srgbClr val="3F3F3F"/>
              </a:buClr>
              <a:buSzPts val="1600"/>
              <a:buFont typeface="Arial"/>
              <a:buChar char="•"/>
            </a:pPr>
            <a:r>
              <a:rPr b="0" i="0" lang="en-GB" sz="1600" u="none" cap="none" strike="noStrike">
                <a:solidFill>
                  <a:srgbClr val="3F3F3F"/>
                </a:solidFill>
                <a:latin typeface="Roboto"/>
                <a:ea typeface="Roboto"/>
                <a:cs typeface="Roboto"/>
                <a:sym typeface="Roboto"/>
              </a:rPr>
              <a:t>Responses for Q1 and Q2 were categorized into themes based on the highest-ranking statements for each session.</a:t>
            </a:r>
            <a:endParaRPr b="0" i="0" sz="18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br>
              <a:rPr b="0" i="0" lang="en-GB" sz="1200" u="none" cap="none" strike="noStrike">
                <a:solidFill>
                  <a:schemeClr val="dk1"/>
                </a:solidFill>
                <a:latin typeface="Calibri"/>
                <a:ea typeface="Calibri"/>
                <a:cs typeface="Calibri"/>
                <a:sym typeface="Calibri"/>
              </a:rPr>
            </a:br>
            <a:endParaRPr b="0" i="0" sz="1200" u="none" cap="none" strike="noStrike">
              <a:solidFill>
                <a:srgbClr val="3F3F3F"/>
              </a:solidFill>
              <a:latin typeface="Roboto"/>
              <a:ea typeface="Roboto"/>
              <a:cs typeface="Roboto"/>
              <a:sym typeface="Roboto"/>
            </a:endParaRPr>
          </a:p>
        </p:txBody>
      </p:sp>
      <p:pic>
        <p:nvPicPr>
          <p:cNvPr id="284" name="Google Shape;284;p4"/>
          <p:cNvPicPr preferRelativeResize="0"/>
          <p:nvPr>
            <p:ph idx="2" type="pic"/>
          </p:nvPr>
        </p:nvPicPr>
        <p:blipFill rotWithShape="1">
          <a:blip r:embed="rId3">
            <a:alphaModFix/>
          </a:blip>
          <a:srcRect b="0" l="0" r="0" t="0"/>
          <a:stretch/>
        </p:blipFill>
        <p:spPr>
          <a:xfrm>
            <a:off x="0" y="0"/>
            <a:ext cx="5809129" cy="6858000"/>
          </a:xfrm>
          <a:prstGeom prst="rect">
            <a:avLst/>
          </a:prstGeom>
          <a:noFill/>
          <a:ln>
            <a:noFill/>
          </a:ln>
        </p:spPr>
      </p:pic>
      <p:pic>
        <p:nvPicPr>
          <p:cNvPr id="285" name="Google Shape;285;p4"/>
          <p:cNvPicPr preferRelativeResize="0"/>
          <p:nvPr/>
        </p:nvPicPr>
        <p:blipFill rotWithShape="1">
          <a:blip r:embed="rId4">
            <a:alphaModFix/>
          </a:blip>
          <a:srcRect b="0" l="0" r="0" t="0"/>
          <a:stretch/>
        </p:blipFill>
        <p:spPr>
          <a:xfrm>
            <a:off x="289353" y="285992"/>
            <a:ext cx="1027607" cy="366276"/>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5"/>
          <p:cNvPicPr preferRelativeResize="0"/>
          <p:nvPr>
            <p:ph idx="2" type="pic"/>
          </p:nvPr>
        </p:nvPicPr>
        <p:blipFill rotWithShape="1">
          <a:blip r:embed="rId3">
            <a:alphaModFix/>
          </a:blip>
          <a:srcRect b="0" l="0" r="0" t="0"/>
          <a:stretch/>
        </p:blipFill>
        <p:spPr>
          <a:xfrm>
            <a:off x="0" y="0"/>
            <a:ext cx="12192000" cy="6858000"/>
          </a:xfrm>
          <a:prstGeom prst="rect">
            <a:avLst/>
          </a:prstGeom>
          <a:noFill/>
          <a:ln>
            <a:noFill/>
          </a:ln>
        </p:spPr>
      </p:pic>
      <p:sp>
        <p:nvSpPr>
          <p:cNvPr id="291" name="Google Shape;291;p5"/>
          <p:cNvSpPr/>
          <p:nvPr/>
        </p:nvSpPr>
        <p:spPr>
          <a:xfrm>
            <a:off x="17869" y="0"/>
            <a:ext cx="12192000" cy="6858000"/>
          </a:xfrm>
          <a:prstGeom prst="rect">
            <a:avLst/>
          </a:prstGeom>
          <a:gradFill>
            <a:gsLst>
              <a:gs pos="0">
                <a:srgbClr val="003DA5"/>
              </a:gs>
              <a:gs pos="100000">
                <a:srgbClr val="DC4405">
                  <a:alpha val="53333"/>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5"/>
          <p:cNvSpPr txBox="1"/>
          <p:nvPr/>
        </p:nvSpPr>
        <p:spPr>
          <a:xfrm>
            <a:off x="0" y="3013501"/>
            <a:ext cx="12191999"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GB" sz="7800" u="none" cap="none" strike="noStrike">
                <a:solidFill>
                  <a:schemeClr val="lt1"/>
                </a:solidFill>
                <a:latin typeface="Roboto Slab"/>
                <a:ea typeface="Roboto Slab"/>
                <a:cs typeface="Roboto Slab"/>
                <a:sym typeface="Roboto Slab"/>
              </a:rPr>
              <a:t>Results</a:t>
            </a:r>
            <a:endParaRPr b="0" i="0" sz="4400" u="none" cap="none" strike="noStrike">
              <a:solidFill>
                <a:srgbClr val="000000"/>
              </a:solidFill>
              <a:latin typeface="Arial"/>
              <a:ea typeface="Arial"/>
              <a:cs typeface="Arial"/>
              <a:sym typeface="Arial"/>
            </a:endParaRPr>
          </a:p>
        </p:txBody>
      </p:sp>
      <p:pic>
        <p:nvPicPr>
          <p:cNvPr id="293" name="Google Shape;293;p5"/>
          <p:cNvPicPr preferRelativeResize="0"/>
          <p:nvPr/>
        </p:nvPicPr>
        <p:blipFill rotWithShape="1">
          <a:blip r:embed="rId4">
            <a:alphaModFix/>
          </a:blip>
          <a:srcRect b="0" l="0" r="0" t="0"/>
          <a:stretch/>
        </p:blipFill>
        <p:spPr>
          <a:xfrm>
            <a:off x="289353" y="285992"/>
            <a:ext cx="1027607" cy="366276"/>
          </a:xfrm>
          <a:prstGeom prst="rect">
            <a:avLst/>
          </a:prstGeom>
          <a:no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6"/>
          <p:cNvSpPr txBox="1"/>
          <p:nvPr/>
        </p:nvSpPr>
        <p:spPr>
          <a:xfrm>
            <a:off x="445271" y="1565487"/>
            <a:ext cx="710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C4405"/>
              </a:buClr>
              <a:buSzPts val="2800"/>
              <a:buFont typeface="Roboto"/>
              <a:buNone/>
            </a:pPr>
            <a:r>
              <a:rPr b="1" i="0" lang="en-GB" sz="2800" u="none" cap="none" strike="noStrike">
                <a:solidFill>
                  <a:srgbClr val="DC4405"/>
                </a:solidFill>
                <a:latin typeface="Roboto"/>
                <a:ea typeface="Roboto"/>
                <a:cs typeface="Roboto"/>
                <a:sym typeface="Roboto"/>
              </a:rPr>
              <a:t>Q1</a:t>
            </a:r>
            <a:endParaRPr b="0" i="0" sz="2900" u="none" cap="none" strike="noStrike">
              <a:solidFill>
                <a:srgbClr val="000000"/>
              </a:solidFill>
              <a:latin typeface="Arial"/>
              <a:ea typeface="Arial"/>
              <a:cs typeface="Arial"/>
              <a:sym typeface="Arial"/>
            </a:endParaRPr>
          </a:p>
        </p:txBody>
      </p:sp>
      <p:sp>
        <p:nvSpPr>
          <p:cNvPr id="299" name="Google Shape;299;p6"/>
          <p:cNvSpPr txBox="1"/>
          <p:nvPr/>
        </p:nvSpPr>
        <p:spPr>
          <a:xfrm>
            <a:off x="1155975" y="2182500"/>
            <a:ext cx="5397000" cy="24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2000" u="none" cap="none" strike="noStrike">
                <a:solidFill>
                  <a:srgbClr val="3F3F3F"/>
                </a:solidFill>
                <a:latin typeface="Roboto"/>
                <a:ea typeface="Roboto"/>
                <a:cs typeface="Roboto"/>
                <a:sym typeface="Roboto"/>
              </a:rPr>
              <a:t>Communication and Coordination with Care Team</a:t>
            </a:r>
            <a:endParaRPr b="0" i="0" sz="2000" u="none" cap="none" strike="noStrike">
              <a:solidFill>
                <a:srgbClr val="000000"/>
              </a:solidFill>
              <a:latin typeface="Arial"/>
              <a:ea typeface="Arial"/>
              <a:cs typeface="Arial"/>
              <a:sym typeface="Arial"/>
            </a:endParaRPr>
          </a:p>
          <a:p>
            <a:pPr indent="-222250" lvl="0" marL="171450" marR="0" rtl="0" algn="l">
              <a:lnSpc>
                <a:spcPct val="100000"/>
              </a:lnSpc>
              <a:spcBef>
                <a:spcPts val="0"/>
              </a:spcBef>
              <a:spcAft>
                <a:spcPts val="0"/>
              </a:spcAft>
              <a:buClr>
                <a:srgbClr val="3F3F3F"/>
              </a:buClr>
              <a:buSzPts val="2000"/>
              <a:buFont typeface="Arial"/>
              <a:buChar char="•"/>
            </a:pPr>
            <a:r>
              <a:rPr b="0" i="0" lang="en-GB" sz="2000" u="none" cap="none" strike="noStrike">
                <a:solidFill>
                  <a:srgbClr val="3F3F3F"/>
                </a:solidFill>
                <a:latin typeface="Roboto"/>
                <a:ea typeface="Roboto"/>
                <a:cs typeface="Roboto"/>
                <a:sym typeface="Roboto"/>
              </a:rPr>
              <a:t>Sub-optimal coordination and communication at time of diagnosis</a:t>
            </a:r>
            <a:endParaRPr b="0" i="0" sz="2000" u="none" cap="none" strike="noStrike">
              <a:solidFill>
                <a:srgbClr val="000000"/>
              </a:solidFill>
              <a:latin typeface="Arial"/>
              <a:ea typeface="Arial"/>
              <a:cs typeface="Arial"/>
              <a:sym typeface="Arial"/>
            </a:endParaRPr>
          </a:p>
          <a:p>
            <a:pPr indent="-222250" lvl="0" marL="171450" marR="0" rtl="0" algn="l">
              <a:lnSpc>
                <a:spcPct val="100000"/>
              </a:lnSpc>
              <a:spcBef>
                <a:spcPts val="0"/>
              </a:spcBef>
              <a:spcAft>
                <a:spcPts val="0"/>
              </a:spcAft>
              <a:buClr>
                <a:srgbClr val="3F3F3F"/>
              </a:buClr>
              <a:buSzPts val="2000"/>
              <a:buFont typeface="Arial"/>
              <a:buChar char="•"/>
            </a:pPr>
            <a:r>
              <a:rPr b="0" i="0" lang="en-GB" sz="2000" u="none" cap="none" strike="noStrike">
                <a:solidFill>
                  <a:srgbClr val="3F3F3F"/>
                </a:solidFill>
                <a:latin typeface="Roboto"/>
                <a:ea typeface="Roboto"/>
                <a:cs typeface="Roboto"/>
                <a:sym typeface="Roboto"/>
              </a:rPr>
              <a:t>Methods of improving patient understanding about the intricacies of cancer care require consideration and revision</a:t>
            </a:r>
            <a:endParaRPr b="0" i="0" sz="2000" u="none" cap="none" strike="noStrike">
              <a:solidFill>
                <a:srgbClr val="000000"/>
              </a:solidFill>
              <a:latin typeface="Arial"/>
              <a:ea typeface="Arial"/>
              <a:cs typeface="Arial"/>
              <a:sym typeface="Arial"/>
            </a:endParaRPr>
          </a:p>
          <a:p>
            <a:pPr indent="-222250" lvl="0" marL="171450" marR="0" rtl="0" algn="l">
              <a:lnSpc>
                <a:spcPct val="100000"/>
              </a:lnSpc>
              <a:spcBef>
                <a:spcPts val="0"/>
              </a:spcBef>
              <a:spcAft>
                <a:spcPts val="0"/>
              </a:spcAft>
              <a:buClr>
                <a:srgbClr val="3F3F3F"/>
              </a:buClr>
              <a:buSzPts val="2000"/>
              <a:buFont typeface="Arial"/>
              <a:buChar char="•"/>
            </a:pPr>
            <a:r>
              <a:rPr b="0" i="0" lang="en-GB" sz="2000" u="none" cap="none" strike="noStrike">
                <a:solidFill>
                  <a:srgbClr val="3F3F3F"/>
                </a:solidFill>
                <a:latin typeface="Roboto"/>
                <a:ea typeface="Roboto"/>
                <a:cs typeface="Roboto"/>
                <a:sym typeface="Roboto"/>
              </a:rPr>
              <a:t>Patient navigators identified as playing a key role in closing the gap of communication and coordination</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2000" u="none" cap="none" strike="noStrike">
              <a:solidFill>
                <a:srgbClr val="3F3F3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2000" u="none" cap="none" strike="noStrike">
                <a:solidFill>
                  <a:srgbClr val="3F3F3F"/>
                </a:solidFill>
                <a:latin typeface="Roboto"/>
                <a:ea typeface="Roboto"/>
                <a:cs typeface="Roboto"/>
                <a:sym typeface="Roboto"/>
              </a:rPr>
              <a:t>Access to Colorectal Cancer Resources</a:t>
            </a:r>
            <a:endParaRPr b="0" i="0" sz="2000" u="none" cap="none" strike="noStrike">
              <a:solidFill>
                <a:srgbClr val="000000"/>
              </a:solidFill>
              <a:latin typeface="Arial"/>
              <a:ea typeface="Arial"/>
              <a:cs typeface="Arial"/>
              <a:sym typeface="Arial"/>
            </a:endParaRPr>
          </a:p>
          <a:p>
            <a:pPr indent="-222250" lvl="0" marL="171450" marR="0" rtl="0" algn="l">
              <a:lnSpc>
                <a:spcPct val="100000"/>
              </a:lnSpc>
              <a:spcBef>
                <a:spcPts val="0"/>
              </a:spcBef>
              <a:spcAft>
                <a:spcPts val="0"/>
              </a:spcAft>
              <a:buClr>
                <a:srgbClr val="3F3F3F"/>
              </a:buClr>
              <a:buSzPts val="2000"/>
              <a:buFont typeface="Arial"/>
              <a:buChar char="•"/>
            </a:pPr>
            <a:r>
              <a:rPr b="0" i="0" lang="en-GB" sz="2000" u="none" cap="none" strike="noStrike">
                <a:solidFill>
                  <a:srgbClr val="3F3F3F"/>
                </a:solidFill>
                <a:latin typeface="Roboto"/>
                <a:ea typeface="Roboto"/>
                <a:cs typeface="Roboto"/>
                <a:sym typeface="Roboto"/>
              </a:rPr>
              <a:t>Identified lack of CRC specific resources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n-GB" sz="1200" u="none" cap="none" strike="noStrike">
                <a:solidFill>
                  <a:schemeClr val="dk1"/>
                </a:solidFill>
                <a:latin typeface="Calibri"/>
                <a:ea typeface="Calibri"/>
                <a:cs typeface="Calibri"/>
                <a:sym typeface="Calibri"/>
              </a:rPr>
            </a:br>
            <a:endParaRPr b="0" i="0" sz="1200" u="none" cap="none" strike="noStrike">
              <a:solidFill>
                <a:srgbClr val="3F3F3F"/>
              </a:solidFill>
              <a:latin typeface="Roboto"/>
              <a:ea typeface="Roboto"/>
              <a:cs typeface="Roboto"/>
              <a:sym typeface="Roboto"/>
            </a:endParaRPr>
          </a:p>
        </p:txBody>
      </p:sp>
      <p:sp>
        <p:nvSpPr>
          <p:cNvPr id="300" name="Google Shape;300;p6"/>
          <p:cNvSpPr txBox="1"/>
          <p:nvPr/>
        </p:nvSpPr>
        <p:spPr>
          <a:xfrm>
            <a:off x="1155973" y="1657725"/>
            <a:ext cx="3541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600"/>
              <a:buFont typeface="Roboto"/>
              <a:buNone/>
            </a:pPr>
            <a:r>
              <a:rPr b="1" i="0" lang="en-GB" sz="2400" u="none" cap="none" strike="noStrike">
                <a:solidFill>
                  <a:srgbClr val="3F3F3F"/>
                </a:solidFill>
                <a:latin typeface="Roboto"/>
                <a:ea typeface="Roboto"/>
                <a:cs typeface="Roboto"/>
                <a:sym typeface="Roboto"/>
              </a:rPr>
              <a:t>Most Frequent Themes</a:t>
            </a:r>
            <a:endParaRPr b="0" i="0" sz="2200" u="none" cap="none" strike="noStrike">
              <a:solidFill>
                <a:srgbClr val="000000"/>
              </a:solidFill>
              <a:latin typeface="Arial"/>
              <a:ea typeface="Arial"/>
              <a:cs typeface="Arial"/>
              <a:sym typeface="Arial"/>
            </a:endParaRPr>
          </a:p>
        </p:txBody>
      </p:sp>
      <p:pic>
        <p:nvPicPr>
          <p:cNvPr id="301" name="Google Shape;301;p6"/>
          <p:cNvPicPr preferRelativeResize="0"/>
          <p:nvPr>
            <p:ph idx="2" type="pic"/>
          </p:nvPr>
        </p:nvPicPr>
        <p:blipFill rotWithShape="1">
          <a:blip r:embed="rId3">
            <a:alphaModFix/>
          </a:blip>
          <a:srcRect b="0" l="0" r="0" t="0"/>
          <a:stretch/>
        </p:blipFill>
        <p:spPr>
          <a:xfrm>
            <a:off x="7191213" y="0"/>
            <a:ext cx="5000787" cy="6858000"/>
          </a:xfrm>
          <a:prstGeom prst="rect">
            <a:avLst/>
          </a:prstGeom>
          <a:noFill/>
          <a:ln>
            <a:noFill/>
          </a:ln>
        </p:spPr>
      </p:pic>
      <p:pic>
        <p:nvPicPr>
          <p:cNvPr id="302" name="Google Shape;302;p6"/>
          <p:cNvPicPr preferRelativeResize="0"/>
          <p:nvPr/>
        </p:nvPicPr>
        <p:blipFill rotWithShape="1">
          <a:blip r:embed="rId4">
            <a:alphaModFix/>
          </a:blip>
          <a:srcRect b="0" l="0" r="0" t="0"/>
          <a:stretch/>
        </p:blipFill>
        <p:spPr>
          <a:xfrm>
            <a:off x="10865132" y="285992"/>
            <a:ext cx="1027607" cy="366276"/>
          </a:xfrm>
          <a:prstGeom prst="rect">
            <a:avLst/>
          </a:prstGeom>
          <a:noFill/>
          <a:ln>
            <a:noFill/>
          </a:ln>
        </p:spPr>
      </p:pic>
      <p:sp>
        <p:nvSpPr>
          <p:cNvPr id="303" name="Google Shape;303;p6"/>
          <p:cNvSpPr txBox="1"/>
          <p:nvPr/>
        </p:nvSpPr>
        <p:spPr>
          <a:xfrm>
            <a:off x="299261" y="549780"/>
            <a:ext cx="650631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3F3F3F"/>
                </a:solidFill>
                <a:latin typeface="Roboto Slab"/>
                <a:ea typeface="Roboto Slab"/>
                <a:cs typeface="Roboto Slab"/>
                <a:sym typeface="Roboto Slab"/>
              </a:rPr>
              <a:t>Question One (Q1): What information do you wish you had at the time of diagnosis?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7"/>
          <p:cNvSpPr txBox="1"/>
          <p:nvPr/>
        </p:nvSpPr>
        <p:spPr>
          <a:xfrm>
            <a:off x="6383339" y="285993"/>
            <a:ext cx="58086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3F3F3F"/>
                </a:solidFill>
                <a:latin typeface="Roboto Slab"/>
                <a:ea typeface="Roboto Slab"/>
                <a:cs typeface="Roboto Slab"/>
                <a:sym typeface="Roboto Slab"/>
              </a:rPr>
              <a:t>Question Two (Q2): What information do you need now as a survivor?  </a:t>
            </a:r>
            <a:endParaRPr b="0" i="0" sz="1400" u="none" cap="none" strike="noStrike">
              <a:solidFill>
                <a:srgbClr val="000000"/>
              </a:solidFill>
              <a:latin typeface="Arial"/>
              <a:ea typeface="Arial"/>
              <a:cs typeface="Arial"/>
              <a:sym typeface="Arial"/>
            </a:endParaRPr>
          </a:p>
        </p:txBody>
      </p:sp>
      <p:pic>
        <p:nvPicPr>
          <p:cNvPr id="309" name="Google Shape;309;p7"/>
          <p:cNvPicPr preferRelativeResize="0"/>
          <p:nvPr>
            <p:ph idx="2" type="pic"/>
          </p:nvPr>
        </p:nvPicPr>
        <p:blipFill rotWithShape="1">
          <a:blip r:embed="rId3">
            <a:alphaModFix/>
          </a:blip>
          <a:srcRect b="0" l="0" r="0" t="0"/>
          <a:stretch/>
        </p:blipFill>
        <p:spPr>
          <a:xfrm>
            <a:off x="0" y="-7938"/>
            <a:ext cx="5808663" cy="6858001"/>
          </a:xfrm>
          <a:prstGeom prst="rect">
            <a:avLst/>
          </a:prstGeom>
          <a:noFill/>
          <a:ln>
            <a:noFill/>
          </a:ln>
        </p:spPr>
      </p:pic>
      <p:pic>
        <p:nvPicPr>
          <p:cNvPr id="310" name="Google Shape;310;p7"/>
          <p:cNvPicPr preferRelativeResize="0"/>
          <p:nvPr/>
        </p:nvPicPr>
        <p:blipFill rotWithShape="1">
          <a:blip r:embed="rId4">
            <a:alphaModFix/>
          </a:blip>
          <a:srcRect b="0" l="0" r="0" t="0"/>
          <a:stretch/>
        </p:blipFill>
        <p:spPr>
          <a:xfrm>
            <a:off x="289353" y="285992"/>
            <a:ext cx="1027607" cy="366276"/>
          </a:xfrm>
          <a:prstGeom prst="rect">
            <a:avLst/>
          </a:prstGeom>
          <a:noFill/>
          <a:ln>
            <a:noFill/>
          </a:ln>
        </p:spPr>
      </p:pic>
      <p:sp>
        <p:nvSpPr>
          <p:cNvPr id="311" name="Google Shape;311;p7"/>
          <p:cNvSpPr txBox="1"/>
          <p:nvPr/>
        </p:nvSpPr>
        <p:spPr>
          <a:xfrm>
            <a:off x="6383344" y="1232466"/>
            <a:ext cx="710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C4405"/>
              </a:buClr>
              <a:buSzPts val="2800"/>
              <a:buFont typeface="Roboto"/>
              <a:buNone/>
            </a:pPr>
            <a:r>
              <a:rPr b="1" i="0" lang="en-GB" sz="2800" u="none" cap="none" strike="noStrike">
                <a:solidFill>
                  <a:srgbClr val="DC4405"/>
                </a:solidFill>
                <a:latin typeface="Roboto"/>
                <a:ea typeface="Roboto"/>
                <a:cs typeface="Roboto"/>
                <a:sym typeface="Roboto"/>
              </a:rPr>
              <a:t>Q2</a:t>
            </a:r>
            <a:endParaRPr b="0" i="0" sz="1400" u="none" cap="none" strike="noStrike">
              <a:solidFill>
                <a:srgbClr val="000000"/>
              </a:solidFill>
              <a:latin typeface="Arial"/>
              <a:ea typeface="Arial"/>
              <a:cs typeface="Arial"/>
              <a:sym typeface="Arial"/>
            </a:endParaRPr>
          </a:p>
        </p:txBody>
      </p:sp>
      <p:sp>
        <p:nvSpPr>
          <p:cNvPr id="312" name="Google Shape;312;p7"/>
          <p:cNvSpPr txBox="1"/>
          <p:nvPr/>
        </p:nvSpPr>
        <p:spPr>
          <a:xfrm>
            <a:off x="7094052" y="1755680"/>
            <a:ext cx="4084800" cy="23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2000" u="none" cap="none" strike="noStrike">
                <a:solidFill>
                  <a:srgbClr val="3F3F3F"/>
                </a:solidFill>
                <a:latin typeface="Roboto"/>
                <a:ea typeface="Roboto"/>
                <a:cs typeface="Roboto"/>
                <a:sym typeface="Roboto"/>
              </a:rPr>
              <a:t>Psychosocial Support</a:t>
            </a:r>
            <a:endParaRPr b="0" i="0" sz="2000" u="none" cap="none" strike="noStrike">
              <a:solidFill>
                <a:srgbClr val="000000"/>
              </a:solidFill>
              <a:latin typeface="Arial"/>
              <a:ea typeface="Arial"/>
              <a:cs typeface="Arial"/>
              <a:sym typeface="Arial"/>
            </a:endParaRPr>
          </a:p>
          <a:p>
            <a:pPr indent="-336550" lvl="0" marL="285750" marR="0" rtl="0" algn="l">
              <a:lnSpc>
                <a:spcPct val="100000"/>
              </a:lnSpc>
              <a:spcBef>
                <a:spcPts val="0"/>
              </a:spcBef>
              <a:spcAft>
                <a:spcPts val="0"/>
              </a:spcAft>
              <a:buClr>
                <a:srgbClr val="3F3F3F"/>
              </a:buClr>
              <a:buSzPts val="2000"/>
              <a:buFont typeface="Arial"/>
              <a:buChar char="•"/>
            </a:pPr>
            <a:r>
              <a:rPr b="0" i="0" lang="en-GB" sz="2000" u="none" cap="none" strike="noStrike">
                <a:solidFill>
                  <a:srgbClr val="3F3F3F"/>
                </a:solidFill>
                <a:latin typeface="Roboto"/>
                <a:ea typeface="Roboto"/>
                <a:cs typeface="Roboto"/>
                <a:sym typeface="Roboto"/>
              </a:rPr>
              <a:t>Identified unmet need for mental and behavioral support specifically for survivors</a:t>
            </a:r>
            <a:endParaRPr b="0" i="0" sz="2000" u="none" cap="none" strike="noStrike">
              <a:solidFill>
                <a:srgbClr val="000000"/>
              </a:solidFill>
              <a:latin typeface="Arial"/>
              <a:ea typeface="Arial"/>
              <a:cs typeface="Arial"/>
              <a:sym typeface="Arial"/>
            </a:endParaRPr>
          </a:p>
          <a:p>
            <a:pPr indent="-209550" lvl="0" marL="285750" marR="0" rtl="0" algn="l">
              <a:lnSpc>
                <a:spcPct val="100000"/>
              </a:lnSpc>
              <a:spcBef>
                <a:spcPts val="0"/>
              </a:spcBef>
              <a:spcAft>
                <a:spcPts val="0"/>
              </a:spcAft>
              <a:buClr>
                <a:schemeClr val="dk1"/>
              </a:buClr>
              <a:buSzPts val="1200"/>
              <a:buFont typeface="Arial"/>
              <a:buNone/>
            </a:pPr>
            <a:r>
              <a:t/>
            </a:r>
            <a:endParaRPr b="0" i="0" sz="2000" u="none" cap="none" strike="noStrike">
              <a:solidFill>
                <a:srgbClr val="3F3F3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2000" u="none" cap="none" strike="noStrike">
                <a:solidFill>
                  <a:srgbClr val="3F3F3F"/>
                </a:solidFill>
                <a:latin typeface="Roboto"/>
                <a:ea typeface="Roboto"/>
                <a:cs typeface="Roboto"/>
                <a:sym typeface="Roboto"/>
              </a:rPr>
              <a:t>Support for Families and Caregivers</a:t>
            </a:r>
            <a:endParaRPr b="0" i="0" sz="2000" u="none" cap="none" strike="noStrike">
              <a:solidFill>
                <a:srgbClr val="000000"/>
              </a:solidFill>
              <a:latin typeface="Arial"/>
              <a:ea typeface="Arial"/>
              <a:cs typeface="Arial"/>
              <a:sym typeface="Arial"/>
            </a:endParaRPr>
          </a:p>
          <a:p>
            <a:pPr indent="-336550" lvl="0" marL="285750" marR="0" rtl="0" algn="l">
              <a:lnSpc>
                <a:spcPct val="100000"/>
              </a:lnSpc>
              <a:spcBef>
                <a:spcPts val="0"/>
              </a:spcBef>
              <a:spcAft>
                <a:spcPts val="0"/>
              </a:spcAft>
              <a:buClr>
                <a:srgbClr val="3F3F3F"/>
              </a:buClr>
              <a:buSzPts val="2000"/>
              <a:buFont typeface="Arial"/>
              <a:buChar char="•"/>
            </a:pPr>
            <a:r>
              <a:rPr b="0" i="0" lang="en-GB" sz="2000" u="none" cap="none" strike="noStrike">
                <a:solidFill>
                  <a:srgbClr val="3F3F3F"/>
                </a:solidFill>
                <a:latin typeface="Roboto"/>
                <a:ea typeface="Roboto"/>
                <a:cs typeface="Roboto"/>
                <a:sym typeface="Roboto"/>
              </a:rPr>
              <a:t>Identified caregivers and family members as an integral part of the care team</a:t>
            </a:r>
            <a:endParaRPr b="0" i="0" sz="2000" u="none" cap="none" strike="noStrike">
              <a:solidFill>
                <a:srgbClr val="000000"/>
              </a:solidFill>
              <a:latin typeface="Arial"/>
              <a:ea typeface="Arial"/>
              <a:cs typeface="Arial"/>
              <a:sym typeface="Arial"/>
            </a:endParaRPr>
          </a:p>
          <a:p>
            <a:pPr indent="-336550" lvl="0" marL="285750" marR="0" rtl="0" algn="l">
              <a:lnSpc>
                <a:spcPct val="100000"/>
              </a:lnSpc>
              <a:spcBef>
                <a:spcPts val="0"/>
              </a:spcBef>
              <a:spcAft>
                <a:spcPts val="0"/>
              </a:spcAft>
              <a:buClr>
                <a:srgbClr val="3F3F3F"/>
              </a:buClr>
              <a:buSzPts val="2000"/>
              <a:buFont typeface="Arial"/>
              <a:buChar char="•"/>
            </a:pPr>
            <a:r>
              <a:rPr b="0" i="0" lang="en-GB" sz="2000" u="none" cap="none" strike="noStrike">
                <a:solidFill>
                  <a:srgbClr val="3F3F3F"/>
                </a:solidFill>
                <a:latin typeface="Roboto"/>
                <a:ea typeface="Roboto"/>
                <a:cs typeface="Roboto"/>
                <a:sym typeface="Roboto"/>
              </a:rPr>
              <a:t>Suggested programs tailored to their independent needs while considering the unique aspects of caring for a CRC patient</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n-GB" sz="2000" u="none" cap="none" strike="noStrike">
                <a:solidFill>
                  <a:schemeClr val="dk1"/>
                </a:solidFill>
                <a:latin typeface="Calibri"/>
                <a:ea typeface="Calibri"/>
                <a:cs typeface="Calibri"/>
                <a:sym typeface="Calibri"/>
              </a:rPr>
            </a:br>
            <a:endParaRPr b="0" i="0" sz="2000" u="none" cap="none" strike="noStrike">
              <a:solidFill>
                <a:srgbClr val="3F3F3F"/>
              </a:solidFill>
              <a:latin typeface="Roboto"/>
              <a:ea typeface="Roboto"/>
              <a:cs typeface="Roboto"/>
              <a:sym typeface="Roboto"/>
            </a:endParaRPr>
          </a:p>
        </p:txBody>
      </p:sp>
      <p:sp>
        <p:nvSpPr>
          <p:cNvPr id="313" name="Google Shape;313;p7"/>
          <p:cNvSpPr txBox="1"/>
          <p:nvPr/>
        </p:nvSpPr>
        <p:spPr>
          <a:xfrm>
            <a:off x="7094049" y="1324725"/>
            <a:ext cx="3809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1600"/>
              <a:buFont typeface="Roboto"/>
              <a:buNone/>
            </a:pPr>
            <a:r>
              <a:rPr b="1" i="0" lang="en-GB" sz="2200" u="none" cap="none" strike="noStrike">
                <a:solidFill>
                  <a:srgbClr val="3F3F3F"/>
                </a:solidFill>
                <a:latin typeface="Roboto"/>
                <a:ea typeface="Roboto"/>
                <a:cs typeface="Roboto"/>
                <a:sym typeface="Roboto"/>
              </a:rPr>
              <a:t>Most Frequent Themes</a:t>
            </a:r>
            <a:endParaRPr b="0" i="0" sz="2000" u="none" cap="none" strike="noStrike">
              <a:solidFill>
                <a:srgbClr val="000000"/>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8"/>
          <p:cNvSpPr txBox="1"/>
          <p:nvPr/>
        </p:nvSpPr>
        <p:spPr>
          <a:xfrm>
            <a:off x="804854" y="2655552"/>
            <a:ext cx="357300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3F3F3F"/>
                </a:solidFill>
                <a:latin typeface="Roboto Slab"/>
                <a:ea typeface="Roboto Slab"/>
                <a:cs typeface="Roboto Slab"/>
                <a:sym typeface="Roboto Slab"/>
              </a:rPr>
              <a:t>Themes Across Both Questions</a:t>
            </a:r>
            <a:endParaRPr b="0" i="0" sz="1400" u="none" cap="none" strike="noStrike">
              <a:solidFill>
                <a:srgbClr val="000000"/>
              </a:solidFill>
              <a:latin typeface="Arial"/>
              <a:ea typeface="Arial"/>
              <a:cs typeface="Arial"/>
              <a:sym typeface="Arial"/>
            </a:endParaRPr>
          </a:p>
        </p:txBody>
      </p:sp>
      <p:pic>
        <p:nvPicPr>
          <p:cNvPr id="319" name="Google Shape;319;p8"/>
          <p:cNvPicPr preferRelativeResize="0"/>
          <p:nvPr>
            <p:ph idx="2" type="pic"/>
          </p:nvPr>
        </p:nvPicPr>
        <p:blipFill rotWithShape="1">
          <a:blip r:embed="rId3">
            <a:alphaModFix/>
          </a:blip>
          <a:srcRect b="0" l="0" r="0" t="0"/>
          <a:stretch/>
        </p:blipFill>
        <p:spPr>
          <a:xfrm>
            <a:off x="4764504" y="1088408"/>
            <a:ext cx="2671010" cy="4848809"/>
          </a:xfrm>
          <a:prstGeom prst="rect">
            <a:avLst/>
          </a:prstGeom>
          <a:noFill/>
          <a:ln>
            <a:noFill/>
          </a:ln>
        </p:spPr>
      </p:pic>
      <p:pic>
        <p:nvPicPr>
          <p:cNvPr id="320" name="Google Shape;320;p8"/>
          <p:cNvPicPr preferRelativeResize="0"/>
          <p:nvPr/>
        </p:nvPicPr>
        <p:blipFill rotWithShape="1">
          <a:blip r:embed="rId4">
            <a:alphaModFix/>
          </a:blip>
          <a:srcRect b="0" l="0" r="0" t="0"/>
          <a:stretch/>
        </p:blipFill>
        <p:spPr>
          <a:xfrm>
            <a:off x="289355" y="283430"/>
            <a:ext cx="1030999" cy="366276"/>
          </a:xfrm>
          <a:prstGeom prst="rect">
            <a:avLst/>
          </a:prstGeom>
          <a:noFill/>
          <a:ln>
            <a:noFill/>
          </a:ln>
        </p:spPr>
      </p:pic>
      <p:sp>
        <p:nvSpPr>
          <p:cNvPr id="321" name="Google Shape;321;p8"/>
          <p:cNvSpPr txBox="1"/>
          <p:nvPr/>
        </p:nvSpPr>
        <p:spPr>
          <a:xfrm>
            <a:off x="8821802" y="1350282"/>
            <a:ext cx="17658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C4405"/>
              </a:buClr>
              <a:buSzPts val="2800"/>
              <a:buFont typeface="Roboto"/>
              <a:buNone/>
            </a:pPr>
            <a:r>
              <a:rPr b="1" i="0" lang="en-GB" sz="2800" u="none" cap="none" strike="noStrike">
                <a:solidFill>
                  <a:srgbClr val="DC4405"/>
                </a:solidFill>
                <a:latin typeface="Roboto"/>
                <a:ea typeface="Roboto"/>
                <a:cs typeface="Roboto"/>
                <a:sym typeface="Roboto"/>
              </a:rPr>
              <a:t> Q1 &amp; Q2</a:t>
            </a:r>
            <a:endParaRPr b="0" i="0" sz="1400" u="none" cap="none" strike="noStrike">
              <a:solidFill>
                <a:srgbClr val="000000"/>
              </a:solidFill>
              <a:latin typeface="Arial"/>
              <a:ea typeface="Arial"/>
              <a:cs typeface="Arial"/>
              <a:sym typeface="Arial"/>
            </a:endParaRPr>
          </a:p>
        </p:txBody>
      </p:sp>
      <p:sp>
        <p:nvSpPr>
          <p:cNvPr id="322" name="Google Shape;322;p8"/>
          <p:cNvSpPr txBox="1"/>
          <p:nvPr/>
        </p:nvSpPr>
        <p:spPr>
          <a:xfrm>
            <a:off x="7653150" y="2070750"/>
            <a:ext cx="4103100" cy="212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2000" u="none" cap="none" strike="noStrike">
                <a:solidFill>
                  <a:srgbClr val="3F3F3F"/>
                </a:solidFill>
                <a:latin typeface="Roboto"/>
                <a:ea typeface="Roboto"/>
                <a:cs typeface="Roboto"/>
                <a:sym typeface="Roboto"/>
              </a:rPr>
              <a:t>Understanding Treatment Options at Diagnosis</a:t>
            </a:r>
            <a:endParaRPr b="0" i="0" sz="2000" u="none" cap="none" strike="noStrike">
              <a:solidFill>
                <a:srgbClr val="000000"/>
              </a:solidFill>
              <a:latin typeface="Arial"/>
              <a:ea typeface="Arial"/>
              <a:cs typeface="Arial"/>
              <a:sym typeface="Arial"/>
            </a:endParaRPr>
          </a:p>
          <a:p>
            <a:pPr indent="-222250" lvl="0" marL="171450" marR="0" rtl="0" algn="l">
              <a:lnSpc>
                <a:spcPct val="100000"/>
              </a:lnSpc>
              <a:spcBef>
                <a:spcPts val="0"/>
              </a:spcBef>
              <a:spcAft>
                <a:spcPts val="0"/>
              </a:spcAft>
              <a:buClr>
                <a:srgbClr val="3F3F3F"/>
              </a:buClr>
              <a:buSzPts val="2000"/>
              <a:buFont typeface="Arial"/>
              <a:buChar char="•"/>
            </a:pPr>
            <a:r>
              <a:rPr lang="en-GB" sz="2000">
                <a:solidFill>
                  <a:srgbClr val="3F3F3F"/>
                </a:solidFill>
                <a:latin typeface="Roboto"/>
                <a:ea typeface="Roboto"/>
                <a:cs typeface="Roboto"/>
                <a:sym typeface="Roboto"/>
              </a:rPr>
              <a:t>P</a:t>
            </a:r>
            <a:r>
              <a:rPr b="0" i="0" lang="en-GB" sz="2000" u="none" cap="none" strike="noStrike">
                <a:solidFill>
                  <a:srgbClr val="3F3F3F"/>
                </a:solidFill>
                <a:latin typeface="Roboto"/>
                <a:ea typeface="Roboto"/>
                <a:cs typeface="Roboto"/>
                <a:sym typeface="Roboto"/>
              </a:rPr>
              <a:t>alliative care, medication adherence, maintenance therapy, and ending curative treatment</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2000" u="none" cap="none" strike="noStrike">
              <a:solidFill>
                <a:srgbClr val="3F3F3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2000" u="none" cap="none" strike="noStrike">
                <a:solidFill>
                  <a:srgbClr val="3F3F3F"/>
                </a:solidFill>
                <a:latin typeface="Roboto"/>
                <a:ea typeface="Roboto"/>
                <a:cs typeface="Roboto"/>
                <a:sym typeface="Roboto"/>
              </a:rPr>
              <a:t>Side Effects at Time of Diagnosis</a:t>
            </a:r>
            <a:endParaRPr b="0" i="0" sz="2000" u="none" cap="none" strike="noStrike">
              <a:solidFill>
                <a:srgbClr val="000000"/>
              </a:solidFill>
              <a:latin typeface="Arial"/>
              <a:ea typeface="Arial"/>
              <a:cs typeface="Arial"/>
              <a:sym typeface="Arial"/>
            </a:endParaRPr>
          </a:p>
          <a:p>
            <a:pPr indent="-222250" lvl="0" marL="171450" marR="0" rtl="0" algn="l">
              <a:lnSpc>
                <a:spcPct val="100000"/>
              </a:lnSpc>
              <a:spcBef>
                <a:spcPts val="0"/>
              </a:spcBef>
              <a:spcAft>
                <a:spcPts val="0"/>
              </a:spcAft>
              <a:buClr>
                <a:srgbClr val="3F3F3F"/>
              </a:buClr>
              <a:buSzPts val="2000"/>
              <a:buFont typeface="Arial"/>
              <a:buChar char="•"/>
            </a:pPr>
            <a:r>
              <a:rPr lang="en-GB" sz="2000">
                <a:solidFill>
                  <a:srgbClr val="3F3F3F"/>
                </a:solidFill>
                <a:latin typeface="Roboto"/>
                <a:ea typeface="Roboto"/>
                <a:cs typeface="Roboto"/>
                <a:sym typeface="Roboto"/>
              </a:rPr>
              <a:t>C</a:t>
            </a:r>
            <a:r>
              <a:rPr b="0" i="0" lang="en-GB" sz="2000" u="none" cap="none" strike="noStrike">
                <a:solidFill>
                  <a:srgbClr val="3F3F3F"/>
                </a:solidFill>
                <a:latin typeface="Roboto"/>
                <a:ea typeface="Roboto"/>
                <a:cs typeface="Roboto"/>
                <a:sym typeface="Roboto"/>
              </a:rPr>
              <a:t>hemotherapy side effects, medical marijuana, medication interactions, and ostomy support</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n-GB" sz="2000" u="none" cap="none" strike="noStrike">
                <a:solidFill>
                  <a:schemeClr val="dk1"/>
                </a:solidFill>
                <a:latin typeface="Calibri"/>
                <a:ea typeface="Calibri"/>
                <a:cs typeface="Calibri"/>
                <a:sym typeface="Calibri"/>
              </a:rPr>
            </a:br>
            <a:endParaRPr b="0" i="0" sz="2000" u="none" cap="none" strike="noStrike">
              <a:solidFill>
                <a:srgbClr val="3F3F3F"/>
              </a:solidFill>
              <a:latin typeface="Roboto"/>
              <a:ea typeface="Roboto"/>
              <a:cs typeface="Roboto"/>
              <a:sym typeface="Roboto"/>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85"/>
          <p:cNvSpPr txBox="1"/>
          <p:nvPr/>
        </p:nvSpPr>
        <p:spPr>
          <a:xfrm>
            <a:off x="4414102" y="2521059"/>
            <a:ext cx="30822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800" u="none" cap="none" strike="noStrike">
                <a:solidFill>
                  <a:srgbClr val="3F3F3F"/>
                </a:solidFill>
                <a:latin typeface="Roboto Slab"/>
                <a:ea typeface="Roboto Slab"/>
                <a:cs typeface="Roboto Slab"/>
                <a:sym typeface="Roboto Slab"/>
              </a:rPr>
              <a:t>Implications for Future Practice</a:t>
            </a:r>
            <a:endParaRPr/>
          </a:p>
        </p:txBody>
      </p:sp>
      <p:sp>
        <p:nvSpPr>
          <p:cNvPr id="328" name="Google Shape;328;p85"/>
          <p:cNvSpPr txBox="1"/>
          <p:nvPr/>
        </p:nvSpPr>
        <p:spPr>
          <a:xfrm>
            <a:off x="7496325" y="960050"/>
            <a:ext cx="4359900" cy="5817000"/>
          </a:xfrm>
          <a:prstGeom prst="rect">
            <a:avLst/>
          </a:prstGeom>
          <a:noFill/>
          <a:ln>
            <a:noFill/>
          </a:ln>
        </p:spPr>
        <p:txBody>
          <a:bodyPr anchorCtr="0" anchor="t" bIns="45700" lIns="91425" spcFirstLastPara="1" rIns="91425" wrap="square" tIns="45700">
            <a:spAutoFit/>
          </a:bodyPr>
          <a:lstStyle/>
          <a:p>
            <a:pPr indent="-196850" lvl="0" marL="171450" marR="0" rtl="0" algn="l">
              <a:lnSpc>
                <a:spcPct val="100000"/>
              </a:lnSpc>
              <a:spcBef>
                <a:spcPts val="0"/>
              </a:spcBef>
              <a:spcAft>
                <a:spcPts val="0"/>
              </a:spcAft>
              <a:buClr>
                <a:srgbClr val="3F3F3F"/>
              </a:buClr>
              <a:buSzPts val="1600"/>
              <a:buFont typeface="Arial"/>
              <a:buChar char="•"/>
            </a:pPr>
            <a:r>
              <a:rPr b="0" i="0" lang="en-GB" sz="1600" u="none" cap="none" strike="noStrike">
                <a:solidFill>
                  <a:srgbClr val="3F3F3F"/>
                </a:solidFill>
                <a:latin typeface="Roboto"/>
                <a:ea typeface="Roboto"/>
                <a:cs typeface="Roboto"/>
                <a:sym typeface="Roboto"/>
              </a:rPr>
              <a:t>Supporting care coordination programs, the incorporation of nurse or lay navigators, and supportive patient-provider communication</a:t>
            </a:r>
            <a:endParaRPr sz="1800"/>
          </a:p>
          <a:p>
            <a:pPr indent="-95250" lvl="0" marL="171450" marR="0" rtl="0" algn="l">
              <a:lnSpc>
                <a:spcPct val="100000"/>
              </a:lnSpc>
              <a:spcBef>
                <a:spcPts val="0"/>
              </a:spcBef>
              <a:spcAft>
                <a:spcPts val="0"/>
              </a:spcAft>
              <a:buClr>
                <a:srgbClr val="3F3F3F"/>
              </a:buClr>
              <a:buSzPts val="1200"/>
              <a:buFont typeface="Arial"/>
              <a:buNone/>
            </a:pPr>
            <a:r>
              <a:t/>
            </a:r>
            <a:endParaRPr b="0" i="0" sz="1600" u="none" cap="none" strike="noStrike">
              <a:solidFill>
                <a:srgbClr val="3F3F3F"/>
              </a:solidFill>
              <a:latin typeface="Roboto"/>
              <a:ea typeface="Roboto"/>
              <a:cs typeface="Roboto"/>
              <a:sym typeface="Roboto"/>
            </a:endParaRPr>
          </a:p>
          <a:p>
            <a:pPr indent="-196850" lvl="0" marL="171450" marR="0" rtl="0" algn="l">
              <a:lnSpc>
                <a:spcPct val="100000"/>
              </a:lnSpc>
              <a:spcBef>
                <a:spcPts val="0"/>
              </a:spcBef>
              <a:spcAft>
                <a:spcPts val="0"/>
              </a:spcAft>
              <a:buClr>
                <a:srgbClr val="3F3F3F"/>
              </a:buClr>
              <a:buSzPts val="1600"/>
              <a:buFont typeface="Arial"/>
              <a:buChar char="•"/>
            </a:pPr>
            <a:r>
              <a:rPr b="0" i="0" lang="en-GB" sz="1600" u="none" cap="none" strike="noStrike">
                <a:solidFill>
                  <a:srgbClr val="3F3F3F"/>
                </a:solidFill>
                <a:latin typeface="Roboto"/>
                <a:ea typeface="Roboto"/>
                <a:cs typeface="Roboto"/>
                <a:sym typeface="Roboto"/>
              </a:rPr>
              <a:t>Collaboration between health care providers and patient organizations </a:t>
            </a:r>
            <a:r>
              <a:rPr lang="en-GB" sz="1600">
                <a:solidFill>
                  <a:srgbClr val="3F3F3F"/>
                </a:solidFill>
                <a:latin typeface="Roboto"/>
                <a:ea typeface="Roboto"/>
                <a:cs typeface="Roboto"/>
                <a:sym typeface="Roboto"/>
              </a:rPr>
              <a:t>around </a:t>
            </a:r>
            <a:r>
              <a:rPr b="0" i="0" lang="en-GB" sz="1600" u="none" cap="none" strike="noStrike">
                <a:solidFill>
                  <a:srgbClr val="3F3F3F"/>
                </a:solidFill>
                <a:latin typeface="Roboto"/>
                <a:ea typeface="Roboto"/>
                <a:cs typeface="Roboto"/>
                <a:sym typeface="Roboto"/>
              </a:rPr>
              <a:t>access to cancer-specific resources and peer to peer support at the time of diagnosis.</a:t>
            </a:r>
            <a:endParaRPr sz="1800"/>
          </a:p>
          <a:p>
            <a:pPr indent="-95250" lvl="0" marL="171450" marR="0" rtl="0" algn="l">
              <a:lnSpc>
                <a:spcPct val="100000"/>
              </a:lnSpc>
              <a:spcBef>
                <a:spcPts val="0"/>
              </a:spcBef>
              <a:spcAft>
                <a:spcPts val="0"/>
              </a:spcAft>
              <a:buClr>
                <a:srgbClr val="3F3F3F"/>
              </a:buClr>
              <a:buSzPts val="1200"/>
              <a:buFont typeface="Arial"/>
              <a:buNone/>
            </a:pPr>
            <a:r>
              <a:t/>
            </a:r>
            <a:endParaRPr b="0" i="0" sz="1600" u="none" cap="none" strike="noStrike">
              <a:solidFill>
                <a:srgbClr val="3F3F3F"/>
              </a:solidFill>
              <a:latin typeface="Roboto"/>
              <a:ea typeface="Roboto"/>
              <a:cs typeface="Roboto"/>
              <a:sym typeface="Roboto"/>
            </a:endParaRPr>
          </a:p>
          <a:p>
            <a:pPr indent="-196850" lvl="0" marL="171450" marR="0" rtl="0" algn="l">
              <a:lnSpc>
                <a:spcPct val="100000"/>
              </a:lnSpc>
              <a:spcBef>
                <a:spcPts val="0"/>
              </a:spcBef>
              <a:spcAft>
                <a:spcPts val="0"/>
              </a:spcAft>
              <a:buClr>
                <a:srgbClr val="3F3F3F"/>
              </a:buClr>
              <a:buSzPts val="1600"/>
              <a:buFont typeface="Arial"/>
              <a:buChar char="•"/>
            </a:pPr>
            <a:r>
              <a:rPr b="0" i="0" lang="en-GB" sz="1600" u="none" cap="none" strike="noStrike">
                <a:solidFill>
                  <a:srgbClr val="3F3F3F"/>
                </a:solidFill>
                <a:latin typeface="Roboto"/>
                <a:ea typeface="Roboto"/>
                <a:cs typeface="Roboto"/>
                <a:sym typeface="Roboto"/>
              </a:rPr>
              <a:t>Screening for psychological stress associated with cancer survivorship, and quickly triag</a:t>
            </a:r>
            <a:r>
              <a:rPr lang="en-GB" sz="1600">
                <a:solidFill>
                  <a:srgbClr val="3F3F3F"/>
                </a:solidFill>
                <a:latin typeface="Roboto"/>
                <a:ea typeface="Roboto"/>
                <a:cs typeface="Roboto"/>
                <a:sym typeface="Roboto"/>
              </a:rPr>
              <a:t>ing</a:t>
            </a:r>
            <a:r>
              <a:rPr b="0" i="0" lang="en-GB" sz="1600" u="none" cap="none" strike="noStrike">
                <a:solidFill>
                  <a:srgbClr val="3F3F3F"/>
                </a:solidFill>
                <a:latin typeface="Roboto"/>
                <a:ea typeface="Roboto"/>
                <a:cs typeface="Roboto"/>
                <a:sym typeface="Roboto"/>
              </a:rPr>
              <a:t> survivors who need support</a:t>
            </a:r>
            <a:endParaRPr sz="1800"/>
          </a:p>
          <a:p>
            <a:pPr indent="-95250" lvl="0" marL="171450" marR="0" rtl="0" algn="l">
              <a:lnSpc>
                <a:spcPct val="100000"/>
              </a:lnSpc>
              <a:spcBef>
                <a:spcPts val="0"/>
              </a:spcBef>
              <a:spcAft>
                <a:spcPts val="0"/>
              </a:spcAft>
              <a:buClr>
                <a:srgbClr val="3F3F3F"/>
              </a:buClr>
              <a:buSzPts val="1200"/>
              <a:buFont typeface="Arial"/>
              <a:buNone/>
            </a:pPr>
            <a:r>
              <a:t/>
            </a:r>
            <a:endParaRPr b="0" i="0" sz="1600" u="none" cap="none" strike="noStrike">
              <a:solidFill>
                <a:srgbClr val="3F3F3F"/>
              </a:solidFill>
              <a:latin typeface="Roboto"/>
              <a:ea typeface="Roboto"/>
              <a:cs typeface="Roboto"/>
              <a:sym typeface="Roboto"/>
            </a:endParaRPr>
          </a:p>
          <a:p>
            <a:pPr indent="-196850" lvl="0" marL="171450" marR="0" rtl="0" algn="l">
              <a:lnSpc>
                <a:spcPct val="100000"/>
              </a:lnSpc>
              <a:spcBef>
                <a:spcPts val="0"/>
              </a:spcBef>
              <a:spcAft>
                <a:spcPts val="0"/>
              </a:spcAft>
              <a:buClr>
                <a:srgbClr val="3F3F3F"/>
              </a:buClr>
              <a:buSzPts val="1600"/>
              <a:buFont typeface="Arial"/>
              <a:buChar char="•"/>
            </a:pPr>
            <a:r>
              <a:rPr b="0" i="0" lang="en-GB" sz="1600" u="none" cap="none" strike="noStrike">
                <a:solidFill>
                  <a:srgbClr val="3F3F3F"/>
                </a:solidFill>
                <a:latin typeface="Roboto"/>
                <a:ea typeface="Roboto"/>
                <a:cs typeface="Roboto"/>
                <a:sym typeface="Roboto"/>
              </a:rPr>
              <a:t>The development of culturally sensitive caregiver materials </a:t>
            </a:r>
            <a:endParaRPr sz="1600">
              <a:solidFill>
                <a:srgbClr val="3F3F3F"/>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rgbClr val="3F3F3F"/>
              </a:solidFill>
              <a:latin typeface="Roboto"/>
              <a:ea typeface="Roboto"/>
              <a:cs typeface="Roboto"/>
              <a:sym typeface="Roboto"/>
            </a:endParaRPr>
          </a:p>
          <a:p>
            <a:pPr indent="-196850" lvl="0" marL="171450" marR="0" rtl="0" algn="l">
              <a:lnSpc>
                <a:spcPct val="100000"/>
              </a:lnSpc>
              <a:spcBef>
                <a:spcPts val="0"/>
              </a:spcBef>
              <a:spcAft>
                <a:spcPts val="0"/>
              </a:spcAft>
              <a:buClr>
                <a:srgbClr val="3F3F3F"/>
              </a:buClr>
              <a:buSzPts val="1600"/>
              <a:buFont typeface="Arial"/>
              <a:buChar char="•"/>
            </a:pPr>
            <a:r>
              <a:rPr lang="en-GB" sz="1600">
                <a:solidFill>
                  <a:srgbClr val="3F3F3F"/>
                </a:solidFill>
                <a:latin typeface="Roboto"/>
                <a:ea typeface="Roboto"/>
                <a:cs typeface="Roboto"/>
                <a:sym typeface="Roboto"/>
              </a:rPr>
              <a:t>Creating</a:t>
            </a:r>
            <a:r>
              <a:rPr b="0" i="0" lang="en-GB" sz="1600" u="none" cap="none" strike="noStrike">
                <a:solidFill>
                  <a:srgbClr val="3F3F3F"/>
                </a:solidFill>
                <a:latin typeface="Roboto"/>
                <a:ea typeface="Roboto"/>
                <a:cs typeface="Roboto"/>
                <a:sym typeface="Roboto"/>
              </a:rPr>
              <a:t> easy-to-read resources detailing treatment options for CRC patients</a:t>
            </a:r>
            <a:endParaRPr sz="1800"/>
          </a:p>
          <a:p>
            <a:pPr indent="-95250" lvl="0" marL="171450" marR="0" rtl="0" algn="l">
              <a:lnSpc>
                <a:spcPct val="100000"/>
              </a:lnSpc>
              <a:spcBef>
                <a:spcPts val="0"/>
              </a:spcBef>
              <a:spcAft>
                <a:spcPts val="0"/>
              </a:spcAft>
              <a:buClr>
                <a:srgbClr val="3F3F3F"/>
              </a:buClr>
              <a:buSzPts val="1200"/>
              <a:buFont typeface="Arial"/>
              <a:buNone/>
            </a:pPr>
            <a:r>
              <a:t/>
            </a:r>
            <a:endParaRPr b="0" i="0" sz="1600" u="none" cap="none" strike="noStrike">
              <a:solidFill>
                <a:srgbClr val="3F3F3F"/>
              </a:solidFill>
              <a:latin typeface="Roboto"/>
              <a:ea typeface="Roboto"/>
              <a:cs typeface="Roboto"/>
              <a:sym typeface="Roboto"/>
            </a:endParaRPr>
          </a:p>
          <a:p>
            <a:pPr indent="-196850" lvl="0" marL="171450" marR="0" rtl="0" algn="l">
              <a:lnSpc>
                <a:spcPct val="100000"/>
              </a:lnSpc>
              <a:spcBef>
                <a:spcPts val="0"/>
              </a:spcBef>
              <a:spcAft>
                <a:spcPts val="0"/>
              </a:spcAft>
              <a:buClr>
                <a:srgbClr val="3F3F3F"/>
              </a:buClr>
              <a:buSzPts val="1600"/>
              <a:buFont typeface="Arial"/>
              <a:buChar char="•"/>
            </a:pPr>
            <a:r>
              <a:rPr b="0" i="0" lang="en-GB" sz="1600" u="none" cap="none" strike="noStrike">
                <a:solidFill>
                  <a:srgbClr val="3F3F3F"/>
                </a:solidFill>
                <a:latin typeface="Roboto"/>
                <a:ea typeface="Roboto"/>
                <a:cs typeface="Roboto"/>
                <a:sym typeface="Roboto"/>
              </a:rPr>
              <a:t>Providing CRC side effect education to patients and caregivers at multiple points along the cancer continuum</a:t>
            </a:r>
            <a:endParaRPr sz="1800"/>
          </a:p>
        </p:txBody>
      </p:sp>
      <p:sp>
        <p:nvSpPr>
          <p:cNvPr id="329" name="Google Shape;329;p85"/>
          <p:cNvSpPr txBox="1"/>
          <p:nvPr/>
        </p:nvSpPr>
        <p:spPr>
          <a:xfrm>
            <a:off x="7633674" y="652264"/>
            <a:ext cx="2637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3F3F3F"/>
                </a:solidFill>
                <a:latin typeface="Roboto"/>
                <a:ea typeface="Roboto"/>
                <a:cs typeface="Roboto"/>
                <a:sym typeface="Roboto"/>
              </a:rPr>
              <a:t>We Recommend…</a:t>
            </a:r>
            <a:endParaRPr sz="1800"/>
          </a:p>
        </p:txBody>
      </p:sp>
      <p:pic>
        <p:nvPicPr>
          <p:cNvPr id="330" name="Google Shape;330;p85"/>
          <p:cNvPicPr preferRelativeResize="0"/>
          <p:nvPr>
            <p:ph idx="2" type="pic"/>
          </p:nvPr>
        </p:nvPicPr>
        <p:blipFill rotWithShape="1">
          <a:blip r:embed="rId3">
            <a:alphaModFix/>
          </a:blip>
          <a:srcRect b="0" l="0" r="0" t="0"/>
          <a:stretch/>
        </p:blipFill>
        <p:spPr>
          <a:xfrm>
            <a:off x="0" y="0"/>
            <a:ext cx="4224528" cy="6858000"/>
          </a:xfrm>
          <a:prstGeom prst="rect">
            <a:avLst/>
          </a:prstGeom>
          <a:noFill/>
          <a:ln>
            <a:noFill/>
          </a:ln>
        </p:spPr>
      </p:pic>
      <p:pic>
        <p:nvPicPr>
          <p:cNvPr id="331" name="Google Shape;331;p85"/>
          <p:cNvPicPr preferRelativeResize="0"/>
          <p:nvPr/>
        </p:nvPicPr>
        <p:blipFill rotWithShape="1">
          <a:blip r:embed="rId4">
            <a:alphaModFix/>
          </a:blip>
          <a:srcRect b="0" l="0" r="0" t="0"/>
          <a:stretch/>
        </p:blipFill>
        <p:spPr>
          <a:xfrm>
            <a:off x="289353" y="285992"/>
            <a:ext cx="1027607" cy="366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ustom 17">
      <a:dk1>
        <a:srgbClr val="000000"/>
      </a:dk1>
      <a:lt1>
        <a:srgbClr val="FFFFFF"/>
      </a:lt1>
      <a:dk2>
        <a:srgbClr val="44546A"/>
      </a:dk2>
      <a:lt2>
        <a:srgbClr val="E7E6E6"/>
      </a:lt2>
      <a:accent1>
        <a:srgbClr val="FFCD0A"/>
      </a:accent1>
      <a:accent2>
        <a:srgbClr val="ED7D31"/>
      </a:accent2>
      <a:accent3>
        <a:srgbClr val="A5A5A5"/>
      </a:accent3>
      <a:accent4>
        <a:srgbClr val="EFB116"/>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2020-10-06T18:57:39Z</dcterms:created>
  <dc:creator>mike@fightcrc.org</dc:creator>
</cp:coreProperties>
</file>